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401" r:id="rId8"/>
    <p:sldId id="405" r:id="rId9"/>
    <p:sldId id="407" r:id="rId10"/>
    <p:sldId id="408" r:id="rId11"/>
    <p:sldId id="409" r:id="rId12"/>
    <p:sldId id="410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13" r:id="rId53"/>
    <p:sldId id="318" r:id="rId54"/>
    <p:sldId id="319" r:id="rId55"/>
    <p:sldId id="320" r:id="rId56"/>
    <p:sldId id="321" r:id="rId57"/>
    <p:sldId id="382" r:id="rId58"/>
    <p:sldId id="383" r:id="rId59"/>
    <p:sldId id="384" r:id="rId60"/>
    <p:sldId id="385" r:id="rId61"/>
    <p:sldId id="386" r:id="rId62"/>
    <p:sldId id="387" r:id="rId63"/>
    <p:sldId id="411" r:id="rId64"/>
    <p:sldId id="314" r:id="rId65"/>
    <p:sldId id="304" r:id="rId66"/>
    <p:sldId id="305" r:id="rId67"/>
    <p:sldId id="306" r:id="rId68"/>
    <p:sldId id="307" r:id="rId69"/>
    <p:sldId id="317" r:id="rId70"/>
    <p:sldId id="315" r:id="rId71"/>
    <p:sldId id="316" r:id="rId72"/>
    <p:sldId id="308" r:id="rId73"/>
    <p:sldId id="309" r:id="rId74"/>
    <p:sldId id="310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1DFC4-EB03-48B7-B293-42D1C226CB4A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3FA05-AC22-4C2A-9CE3-F5FEE55408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691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BF1E4-DF47-460F-8112-ED4D670E098A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640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06972a6f1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06972a6f1_1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06972a6f1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06972a6f1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06972a6f1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06972a6f1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6972a6f1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06972a6f1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06972a6f1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06972a6f1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06972a6f1_1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06972a6f1_1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06972a6f1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06972a6f1_1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06972a6f1_1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06972a6f1_1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6972a6f1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6972a6f1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06972a6f1_1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06972a6f1_1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6067c007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6067c007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06972a6f1_1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06972a6f1_1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06972a6f1_1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06972a6f1_1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06972a6f1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06972a6f1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6972a6f1_1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6972a6f1_1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6972a6f1_1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6972a6f1_1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06067c007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06067c007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06067c007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06067c007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06972a6f1_1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06972a6f1_1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6067c007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6067c007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758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06067c007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06067c007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6972a6f1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06972a6f1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06067c007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06067c007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06972a6f1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06972a6f1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06972a6f1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06972a6f1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06972a6f1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06972a6f1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6D66-65A4-4BD5-8230-C82940C57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2B3451-4DD6-470C-8B6D-621BCDA5D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0BB1B-23E4-401B-BFB5-E06863EC8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295C9-A74F-4A50-AD02-46D3E78EC5E5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9F7AB-C1C0-4967-803A-B92C2E4CC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3B2F8-7E24-4E08-BF9F-DB306A130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3B26F-421E-4EF4-AD6A-86CDFEFE27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715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C3B89-4992-4C64-9CEB-0688BD8E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D4ABDB-CAC5-4BB7-B572-0BEDDDB4D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D502C-5EC4-4DD4-B3AA-9AE5AA23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295C9-A74F-4A50-AD02-46D3E78EC5E5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60174-AE90-4813-8282-1EC5BAFCF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2AD4A-48B2-4F42-88C1-F9279A124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3B26F-421E-4EF4-AD6A-86CDFEFE27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86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DF18DE-697B-4F5C-BD9B-ED5F95F8A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E8C8AE-9706-4A25-802E-ED853785A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2CE6C-5C46-4C5F-A751-25AFFBE9D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295C9-A74F-4A50-AD02-46D3E78EC5E5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5D80B-8C48-4111-959A-242CC00A1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F5D42-BB4A-44B1-B30D-6DC6A3A9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3B26F-421E-4EF4-AD6A-86CDFEFE27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978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5738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C5E0-44FE-42DF-905D-2EE51FFF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43D3F-49EF-40FD-B40A-3150044CA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B9CB4-20A5-4261-8B80-6AABA33DB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295C9-A74F-4A50-AD02-46D3E78EC5E5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9ECE1-03BB-4EB2-B4E7-C1CF0950D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E869F-EFCD-451A-9F04-5500E3E3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3B26F-421E-4EF4-AD6A-86CDFEFE27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397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A8DAD-0BA9-43E8-AB9F-3CC49203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C80D0-92B3-4162-ADB8-7D54BDA9D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2B3F8-DD85-45FB-8B6F-00BC437D9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295C9-A74F-4A50-AD02-46D3E78EC5E5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C393A-EA07-4EBE-A25D-62DBB84AC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52EB8-7D8A-44DF-A63C-BE5AD0B8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3B26F-421E-4EF4-AD6A-86CDFEFE27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47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45112-F5EF-4696-9C8B-86521CF07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8BBE6-E061-4812-A176-D3BBBB9F8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7A4FB-1867-4C80-BF14-FCCEFAC1C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2C961-100E-4FA2-AF94-4A8EAF496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295C9-A74F-4A50-AD02-46D3E78EC5E5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ADD2D-8F59-4E2A-B120-265125114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FDC8-9513-4C12-AC09-F20B796A7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3B26F-421E-4EF4-AD6A-86CDFEFE27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06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222A-0271-485F-ACD4-C78916E6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70E6A-6A73-444C-9757-0B1E5E25E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6622A-29B8-4520-9588-3A47CF893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9C7128-6F61-43F8-94E2-43AA5DF6D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06756-D30B-4D06-B92A-8E4CF2867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072226-BF00-4458-B410-FD366581E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295C9-A74F-4A50-AD02-46D3E78EC5E5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BC5908-DCB4-4742-9CBE-5EBD0CCE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11BC2-41A3-47AE-93F1-1C9085C22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3B26F-421E-4EF4-AD6A-86CDFEFE27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39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529E-62E1-4EDA-B08E-3F15E189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ACD612-725D-43E9-BAD3-5331AFF10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295C9-A74F-4A50-AD02-46D3E78EC5E5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CFAD5-9B21-465A-BCD2-9CF29EFC1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AE38A0-DC37-4933-8E36-43291687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3B26F-421E-4EF4-AD6A-86CDFEFE27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80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F89A9-ACD1-4DC2-A6BA-C1879A7D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295C9-A74F-4A50-AD02-46D3E78EC5E5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E5D597-EF9A-45DE-AB75-725DB4ED2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C836C-4559-4057-9413-72236B7F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3B26F-421E-4EF4-AD6A-86CDFEFE27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11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A4F7-3D80-416A-9876-1B5D97BB5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766A3-C3D4-4DA9-A8AD-8EA00E517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502F1-6A06-431D-9DE7-810943224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BEE5B-8025-4FE9-A079-66E51F7FC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295C9-A74F-4A50-AD02-46D3E78EC5E5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69922-CBB0-4B48-9D0B-51C42D801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71487-DCD1-4BC9-84EF-8443ED77D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3B26F-421E-4EF4-AD6A-86CDFEFE27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498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B01A1-C493-446F-A867-4D10A202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4701C0-8D63-4401-8F24-B3D670C79A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3F3F0-D7F1-4858-B217-AEB69730B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33685-C9E0-4C44-B54A-B3FE25921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295C9-A74F-4A50-AD02-46D3E78EC5E5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93D46-C836-48F3-82BF-06169C3B0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F6935-4064-466E-9994-73E39FD03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3B26F-421E-4EF4-AD6A-86CDFEFE27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044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0D2514-6539-480F-93A6-06238822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F395E-A5D4-47C5-B86A-B0A8A67BE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A6600-CBBE-43CA-8760-A28118479C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295C9-A74F-4A50-AD02-46D3E78EC5E5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70E8E-76F3-41FC-8D43-90E9C5E6A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EB39F-EF33-418A-AB1F-6FE0A5DF7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3B26F-421E-4EF4-AD6A-86CDFEFE27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85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scs.ryerson.ca/~aharley/vis/conv/flat.html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D80C7B-D6CC-4792-8B3A-21CB18C99949}"/>
              </a:ext>
            </a:extLst>
          </p:cNvPr>
          <p:cNvSpPr txBox="1">
            <a:spLocks/>
          </p:cNvSpPr>
          <p:nvPr/>
        </p:nvSpPr>
        <p:spPr>
          <a:xfrm>
            <a:off x="0" y="3029917"/>
            <a:ext cx="12192000" cy="7981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dirty="0">
                <a:latin typeface="Georgia" panose="02040502050405020303" pitchFamily="18" charset="0"/>
              </a:rPr>
              <a:t>Convolutional Neural Networks with TensorFlow</a:t>
            </a:r>
          </a:p>
        </p:txBody>
      </p:sp>
    </p:spTree>
    <p:extLst>
      <p:ext uri="{BB962C8B-B14F-4D97-AF65-F5344CB8AC3E}">
        <p14:creationId xmlns:p14="http://schemas.microsoft.com/office/powerpoint/2010/main" val="287742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53FEF4-4D86-42C3-A5AA-72FB6DCC3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979"/>
            <a:ext cx="12192000" cy="59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53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4680F6-80A4-4BDC-A404-FE8460F8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825"/>
            <a:ext cx="12192000" cy="593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C0C249-B18E-4DF5-ABDF-0363859B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141"/>
            <a:ext cx="12191999" cy="616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53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F096FC-C3D9-489D-A25E-737A18989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Georgia" panose="02040502050405020303" pitchFamily="18" charset="0"/>
              </a:rPr>
              <a:t>Popular Deep Learning Libraries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9CF27-016A-4C0C-BE60-C0312CC042BD}"/>
              </a:ext>
            </a:extLst>
          </p:cNvPr>
          <p:cNvSpPr txBox="1"/>
          <p:nvPr/>
        </p:nvSpPr>
        <p:spPr>
          <a:xfrm>
            <a:off x="1189608" y="1624614"/>
            <a:ext cx="85669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TensorFlow (Google)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Theano (University of Montreal)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err="1"/>
              <a:t>PyTorch</a:t>
            </a:r>
            <a:r>
              <a:rPr lang="en-IN" sz="2800" dirty="0"/>
              <a:t> (Facebook)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Caffe (Berkeley)</a:t>
            </a:r>
          </a:p>
        </p:txBody>
      </p:sp>
    </p:spTree>
    <p:extLst>
      <p:ext uri="{BB962C8B-B14F-4D97-AF65-F5344CB8AC3E}">
        <p14:creationId xmlns:p14="http://schemas.microsoft.com/office/powerpoint/2010/main" val="3622145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8F8F1D-6870-410D-AA9D-4A4B51C8A62A}"/>
              </a:ext>
            </a:extLst>
          </p:cNvPr>
          <p:cNvSpPr txBox="1"/>
          <p:nvPr/>
        </p:nvSpPr>
        <p:spPr>
          <a:xfrm>
            <a:off x="0" y="28288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latin typeface="Georgia" panose="02040502050405020303" pitchFamily="18" charset="0"/>
              </a:rPr>
              <a:t>Let’s dive into TensorFlow</a:t>
            </a:r>
          </a:p>
        </p:txBody>
      </p:sp>
    </p:spTree>
    <p:extLst>
      <p:ext uri="{BB962C8B-B14F-4D97-AF65-F5344CB8AC3E}">
        <p14:creationId xmlns:p14="http://schemas.microsoft.com/office/powerpoint/2010/main" val="110989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9246-53E1-4E8C-AD95-A1596FBDA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40690"/>
            <a:ext cx="9144000" cy="926810"/>
          </a:xfrm>
        </p:spPr>
        <p:txBody>
          <a:bodyPr/>
          <a:lstStyle/>
          <a:p>
            <a:r>
              <a:rPr lang="en-IN" dirty="0">
                <a:latin typeface="Georgia" panose="02040502050405020303" pitchFamily="18" charset="0"/>
              </a:rPr>
              <a:t>What’s a tensor?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897E9-8AFD-457F-8D4C-2982FAB7C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183"/>
            <a:ext cx="12192000" cy="4777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A17BCF-14AE-4B86-A543-4D673F60CF18}"/>
              </a:ext>
            </a:extLst>
          </p:cNvPr>
          <p:cNvSpPr txBox="1"/>
          <p:nvPr/>
        </p:nvSpPr>
        <p:spPr>
          <a:xfrm>
            <a:off x="2523241" y="983986"/>
            <a:ext cx="7145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Georgia" panose="02040502050405020303" pitchFamily="18" charset="0"/>
              </a:rPr>
              <a:t>A tensor is a data container</a:t>
            </a:r>
          </a:p>
        </p:txBody>
      </p:sp>
    </p:spTree>
    <p:extLst>
      <p:ext uri="{BB962C8B-B14F-4D97-AF65-F5344CB8AC3E}">
        <p14:creationId xmlns:p14="http://schemas.microsoft.com/office/powerpoint/2010/main" val="1852260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3BA5-6A03-41DF-962B-957ECB055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latin typeface="Georgia" panose="02040502050405020303" pitchFamily="18" charset="0"/>
              </a:rPr>
              <a:t>Data Flow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3AEE8-A6EA-4C74-9C2D-506FA64F2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ctr"/>
            <a:r>
              <a:rPr lang="en-US" dirty="0"/>
              <a:t>TensorFlow separates definition of computations from their execution</a:t>
            </a:r>
            <a:br>
              <a:rPr lang="en-US" dirty="0"/>
            </a:br>
            <a:endParaRPr lang="en-IN" dirty="0"/>
          </a:p>
        </p:txBody>
      </p:sp>
      <p:pic>
        <p:nvPicPr>
          <p:cNvPr id="1026" name="Picture 2" descr="https://lh4.googleusercontent.com/fLuvhv8wkOfVe71_rkz6fwSYbtj4WMiH_0ImhZ-MTTY5lntlIeplIL4yj861CU6OypdCVPHhCry8hoiZFRiuYhpnx3H30Elj43n5PJFwgWCpjJyg13jZkE_5i1uLCXXkX-qHiy7CMjw">
            <a:extLst>
              <a:ext uri="{FF2B5EF4-FFF2-40B4-BE49-F238E27FC236}">
                <a16:creationId xmlns:a16="http://schemas.microsoft.com/office/drawing/2014/main" id="{72DCF3B0-DBD5-4FE9-80B9-F45DFE9F3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61" y="2539249"/>
            <a:ext cx="9105877" cy="377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182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A60D58-01FD-4F59-B93F-6DC832D5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6600" dirty="0">
                <a:latin typeface="Georgia" panose="02040502050405020303" pitchFamily="18" charset="0"/>
              </a:rPr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3583210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9BB7A-D8E7-426B-B7FB-03F0FAC2D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Consolas" panose="020B0609020204030204" pitchFamily="49" charset="0"/>
              </a:rPr>
              <a:t>import </a:t>
            </a:r>
            <a:r>
              <a:rPr lang="en-IN" dirty="0" err="1">
                <a:latin typeface="Consolas" panose="020B0609020204030204" pitchFamily="49" charset="0"/>
              </a:rPr>
              <a:t>tensorflow</a:t>
            </a:r>
            <a:r>
              <a:rPr lang="en-IN" dirty="0">
                <a:latin typeface="Consolas" panose="020B0609020204030204" pitchFamily="49" charset="0"/>
              </a:rPr>
              <a:t> as </a:t>
            </a:r>
            <a:r>
              <a:rPr lang="en-IN" dirty="0" err="1">
                <a:latin typeface="Consolas" panose="020B0609020204030204" pitchFamily="49" charset="0"/>
              </a:rPr>
              <a:t>tf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0508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E3C1-15B3-410D-B564-9AA3446FA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6000" dirty="0">
                <a:solidFill>
                  <a:prstClr val="black"/>
                </a:solidFill>
                <a:latin typeface="Georgia" panose="02040502050405020303" pitchFamily="18" charset="0"/>
              </a:rPr>
              <a:t>Data Flow Graphs</a:t>
            </a:r>
            <a:endParaRPr lang="en-IN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6F44B-2475-4DA0-95D6-6D35FDE5E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6254"/>
            <a:ext cx="10515600" cy="4351338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import </a:t>
            </a:r>
            <a:r>
              <a:rPr lang="en-US" dirty="0" err="1">
                <a:latin typeface="Consolas" panose="020B0609020204030204" pitchFamily="49" charset="0"/>
              </a:rPr>
              <a:t>tensorflow</a:t>
            </a:r>
            <a:r>
              <a:rPr lang="en-US" dirty="0">
                <a:latin typeface="Consolas" panose="020B0609020204030204" pitchFamily="49" charset="0"/>
              </a:rPr>
              <a:t> as </a:t>
            </a:r>
            <a:r>
              <a:rPr lang="en-US" dirty="0" err="1">
                <a:latin typeface="Consolas" panose="020B0609020204030204" pitchFamily="49" charset="0"/>
              </a:rPr>
              <a:t>tf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a = </a:t>
            </a:r>
            <a:r>
              <a:rPr lang="en-US" dirty="0" err="1">
                <a:latin typeface="Consolas" panose="020B0609020204030204" pitchFamily="49" charset="0"/>
              </a:rPr>
              <a:t>tf.add</a:t>
            </a:r>
            <a:r>
              <a:rPr lang="en-US" dirty="0">
                <a:latin typeface="Consolas" panose="020B0609020204030204" pitchFamily="49" charset="0"/>
              </a:rPr>
              <a:t>(3, 5)</a:t>
            </a:r>
            <a:br>
              <a:rPr lang="en-US" dirty="0"/>
            </a:br>
            <a:endParaRPr lang="en-IN" dirty="0"/>
          </a:p>
        </p:txBody>
      </p:sp>
      <p:pic>
        <p:nvPicPr>
          <p:cNvPr id="2052" name="Picture 4" descr="https://lh4.googleusercontent.com/jsprDO4tzc-wFshLTVCGwAQGqA0IQfjf8xnaRImB6GLjQNvB-c5EwocjJOjLlaFogvKlNPScDf1amKMS9s_kPnqntvQdbslpBJhC8H1wwKV87KL32ODS3l28nzyybUxe_Dv7nL9vtec">
            <a:extLst>
              <a:ext uri="{FF2B5EF4-FFF2-40B4-BE49-F238E27FC236}">
                <a16:creationId xmlns:a16="http://schemas.microsoft.com/office/drawing/2014/main" id="{1D40CFB1-93E1-4CBC-BCA3-AEFE55441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977" y="2186238"/>
            <a:ext cx="4451117" cy="248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48F8A2-9384-4AD7-BB04-6F70BE753104}"/>
              </a:ext>
            </a:extLst>
          </p:cNvPr>
          <p:cNvSpPr/>
          <p:nvPr/>
        </p:nvSpPr>
        <p:spPr>
          <a:xfrm>
            <a:off x="998906" y="425389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&amp;quot"/>
              </a:rPr>
              <a:t>Why x, y?</a:t>
            </a:r>
            <a:endParaRPr lang="en-US" b="0" i="0" u="none" strike="noStrike" dirty="0">
              <a:effectLst/>
              <a:latin typeface="Times New Roman" panose="02020603050405020304" pitchFamily="18" charset="0"/>
            </a:endParaRPr>
          </a:p>
          <a:p>
            <a:br>
              <a:rPr lang="en-US" dirty="0"/>
            </a:br>
            <a:r>
              <a:rPr lang="en-US" dirty="0">
                <a:latin typeface="&amp;quot"/>
              </a:rPr>
              <a:t>TF automatically names the nodes when you don’t explicitly name them. </a:t>
            </a:r>
            <a:endParaRPr lang="en-US" b="0" i="0" u="none" strike="noStrike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&amp;quot"/>
              </a:rPr>
              <a:t>x = 3</a:t>
            </a:r>
            <a:endParaRPr lang="en-US" b="0" i="0" u="none" strike="noStrike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&amp;quot"/>
              </a:rPr>
              <a:t>y = 5</a:t>
            </a:r>
            <a:endParaRPr lang="en-US" b="0" i="0" u="none" strike="noStrike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295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2E988-8A7F-45C9-88E9-1B54A143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Georgia" panose="02040502050405020303" pitchFamily="18" charset="0"/>
              </a:rPr>
              <a:t>You know How typical Neural network looks like..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7A86F69-F044-48FB-A388-4DF25D28A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451"/>
            <a:ext cx="10515600" cy="6772464"/>
          </a:xfrm>
        </p:spPr>
      </p:pic>
    </p:spTree>
    <p:extLst>
      <p:ext uri="{BB962C8B-B14F-4D97-AF65-F5344CB8AC3E}">
        <p14:creationId xmlns:p14="http://schemas.microsoft.com/office/powerpoint/2010/main" val="777272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E3C1-15B3-410D-B564-9AA3446F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301"/>
            <a:ext cx="10515600" cy="1325563"/>
          </a:xfrm>
        </p:spPr>
        <p:txBody>
          <a:bodyPr/>
          <a:lstStyle/>
          <a:p>
            <a:pPr algn="ctr"/>
            <a:r>
              <a:rPr lang="en-IN" sz="6000" dirty="0">
                <a:solidFill>
                  <a:prstClr val="black"/>
                </a:solidFill>
                <a:latin typeface="Georgia" panose="02040502050405020303" pitchFamily="18" charset="0"/>
              </a:rPr>
              <a:t>Data Flow Graphs</a:t>
            </a:r>
            <a:endParaRPr lang="en-IN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6F44B-2475-4DA0-95D6-6D35FDE5E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7593"/>
            <a:ext cx="10515600" cy="4351338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import </a:t>
            </a:r>
            <a:r>
              <a:rPr lang="en-US" dirty="0" err="1">
                <a:latin typeface="Consolas" panose="020B0609020204030204" pitchFamily="49" charset="0"/>
              </a:rPr>
              <a:t>tensorflow</a:t>
            </a:r>
            <a:r>
              <a:rPr lang="en-US" dirty="0">
                <a:latin typeface="Consolas" panose="020B0609020204030204" pitchFamily="49" charset="0"/>
              </a:rPr>
              <a:t> as </a:t>
            </a:r>
            <a:r>
              <a:rPr lang="en-US" dirty="0" err="1">
                <a:latin typeface="Consolas" panose="020B0609020204030204" pitchFamily="49" charset="0"/>
              </a:rPr>
              <a:t>tf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a = </a:t>
            </a:r>
            <a:r>
              <a:rPr lang="en-US" dirty="0" err="1">
                <a:latin typeface="Consolas" panose="020B0609020204030204" pitchFamily="49" charset="0"/>
              </a:rPr>
              <a:t>tf.add</a:t>
            </a:r>
            <a:r>
              <a:rPr lang="en-US" dirty="0">
                <a:latin typeface="Consolas" panose="020B0609020204030204" pitchFamily="49" charset="0"/>
              </a:rPr>
              <a:t>(3, 5)</a:t>
            </a:r>
            <a:endParaRPr lang="en-IN" dirty="0"/>
          </a:p>
        </p:txBody>
      </p:sp>
      <p:pic>
        <p:nvPicPr>
          <p:cNvPr id="2052" name="Picture 4" descr="https://lh4.googleusercontent.com/jsprDO4tzc-wFshLTVCGwAQGqA0IQfjf8xnaRImB6GLjQNvB-c5EwocjJOjLlaFogvKlNPScDf1amKMS9s_kPnqntvQdbslpBJhC8H1wwKV87KL32ODS3l28nzyybUxe_Dv7nL9vtec">
            <a:extLst>
              <a:ext uri="{FF2B5EF4-FFF2-40B4-BE49-F238E27FC236}">
                <a16:creationId xmlns:a16="http://schemas.microsoft.com/office/drawing/2014/main" id="{1D40CFB1-93E1-4CBC-BCA3-AEFE55441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977" y="2186238"/>
            <a:ext cx="4451117" cy="248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48F8A2-9384-4AD7-BB04-6F70BE753104}"/>
              </a:ext>
            </a:extLst>
          </p:cNvPr>
          <p:cNvSpPr/>
          <p:nvPr/>
        </p:nvSpPr>
        <p:spPr>
          <a:xfrm>
            <a:off x="838200" y="390526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&gt;&gt; Tensor("Add:0", shape=(), </a:t>
            </a:r>
            <a:r>
              <a:rPr lang="en-US" dirty="0" err="1">
                <a:latin typeface="Consolas" panose="020B0609020204030204" pitchFamily="49" charset="0"/>
              </a:rPr>
              <a:t>dtype</a:t>
            </a:r>
            <a:r>
              <a:rPr lang="en-US" dirty="0">
                <a:latin typeface="Consolas" panose="020B0609020204030204" pitchFamily="49" charset="0"/>
              </a:rPr>
              <a:t>=int32)</a:t>
            </a:r>
            <a:endParaRPr lang="en-US" dirty="0">
              <a:latin typeface="Times New Roman" panose="02020603050405020304" pitchFamily="18" charset="0"/>
            </a:endParaRPr>
          </a:p>
          <a:p>
            <a:endParaRPr lang="en-US" dirty="0">
              <a:latin typeface="&amp;quot"/>
            </a:endParaRPr>
          </a:p>
          <a:p>
            <a:r>
              <a:rPr lang="en-US" dirty="0">
                <a:latin typeface="&amp;quot"/>
              </a:rPr>
              <a:t>(Not 8)</a:t>
            </a:r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6398B-2174-43B8-8E05-D905C9907059}"/>
              </a:ext>
            </a:extLst>
          </p:cNvPr>
          <p:cNvSpPr txBox="1"/>
          <p:nvPr/>
        </p:nvSpPr>
        <p:spPr>
          <a:xfrm>
            <a:off x="7748337" y="3052095"/>
            <a:ext cx="389021" cy="37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6A043-F051-4A46-8F3A-7D7154C9630E}"/>
              </a:ext>
            </a:extLst>
          </p:cNvPr>
          <p:cNvSpPr txBox="1"/>
          <p:nvPr/>
        </p:nvSpPr>
        <p:spPr>
          <a:xfrm>
            <a:off x="7748336" y="3707483"/>
            <a:ext cx="389021" cy="37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64BF4-7ADA-40B8-A060-BE56AA990C5E}"/>
              </a:ext>
            </a:extLst>
          </p:cNvPr>
          <p:cNvSpPr txBox="1"/>
          <p:nvPr/>
        </p:nvSpPr>
        <p:spPr>
          <a:xfrm>
            <a:off x="9470714" y="3240547"/>
            <a:ext cx="389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59639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A6A9-C2A9-4158-AC2E-C92DFD3B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Georgia" panose="02040502050405020303" pitchFamily="18" charset="0"/>
              </a:rPr>
              <a:t>Because we haven’t created a session!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BD6E5-D507-425D-80D4-6A266AC41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837" y="2275096"/>
            <a:ext cx="10792326" cy="3147135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Georgia" panose="02040502050405020303" pitchFamily="18" charset="0"/>
              </a:rPr>
              <a:t>A Session object encapsulates the environment in which Operation objects are executed, and Tensor objects are evaluated.</a:t>
            </a:r>
            <a:endParaRPr lang="en-US" dirty="0">
              <a:latin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br>
              <a:rPr lang="en-US" dirty="0">
                <a:latin typeface="Georgia" panose="02040502050405020303" pitchFamily="18" charset="0"/>
              </a:rPr>
            </a:br>
            <a:r>
              <a:rPr lang="en-US" dirty="0">
                <a:latin typeface="Georgia" panose="02040502050405020303" pitchFamily="18" charset="0"/>
              </a:rPr>
              <a:t>Session will also allocate memory to store the current values of variables.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320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E3C1-15B3-410D-B564-9AA3446FA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6000" dirty="0">
                <a:solidFill>
                  <a:prstClr val="black"/>
                </a:solidFill>
                <a:latin typeface="Georgia" panose="02040502050405020303" pitchFamily="18" charset="0"/>
              </a:rPr>
              <a:t>Data Flow Graphs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6F44B-2475-4DA0-95D6-6D35FDE5E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759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import </a:t>
            </a:r>
            <a:r>
              <a:rPr lang="en-US" dirty="0" err="1">
                <a:latin typeface="Consolas" panose="020B0609020204030204" pitchFamily="49" charset="0"/>
              </a:rPr>
              <a:t>tensorflow</a:t>
            </a:r>
            <a:r>
              <a:rPr lang="en-US" dirty="0">
                <a:latin typeface="Consolas" panose="020B0609020204030204" pitchFamily="49" charset="0"/>
              </a:rPr>
              <a:t> as </a:t>
            </a:r>
            <a:r>
              <a:rPr lang="en-US" dirty="0" err="1">
                <a:latin typeface="Consolas" panose="020B0609020204030204" pitchFamily="49" charset="0"/>
              </a:rPr>
              <a:t>tf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a = </a:t>
            </a:r>
            <a:r>
              <a:rPr lang="en-US" dirty="0" err="1">
                <a:latin typeface="Consolas" panose="020B0609020204030204" pitchFamily="49" charset="0"/>
              </a:rPr>
              <a:t>tf.add</a:t>
            </a:r>
            <a:r>
              <a:rPr lang="en-US" dirty="0">
                <a:latin typeface="Consolas" panose="020B0609020204030204" pitchFamily="49" charset="0"/>
              </a:rPr>
              <a:t>(3, 5)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</a:rPr>
              <a:t>tf.Session</a:t>
            </a:r>
            <a:r>
              <a:rPr lang="en-US" dirty="0">
                <a:latin typeface="Consolas" panose="020B0609020204030204" pitchFamily="49" charset="0"/>
              </a:rPr>
              <a:t>() as </a:t>
            </a:r>
            <a:r>
              <a:rPr lang="en-US" dirty="0" err="1">
                <a:latin typeface="Consolas" panose="020B0609020204030204" pitchFamily="49" charset="0"/>
              </a:rPr>
              <a:t>sess</a:t>
            </a:r>
            <a:r>
              <a:rPr lang="en-US" dirty="0">
                <a:latin typeface="Consolas" panose="020B0609020204030204" pitchFamily="49" charset="0"/>
              </a:rPr>
              <a:t>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    print(</a:t>
            </a:r>
            <a:r>
              <a:rPr lang="en-US" dirty="0" err="1">
                <a:latin typeface="Consolas" panose="020B0609020204030204" pitchFamily="49" charset="0"/>
              </a:rPr>
              <a:t>sess.run</a:t>
            </a:r>
            <a:r>
              <a:rPr lang="en-US" dirty="0">
                <a:latin typeface="Consolas" panose="020B0609020204030204" pitchFamily="49" charset="0"/>
              </a:rPr>
              <a:t>(a))</a:t>
            </a:r>
            <a:endParaRPr lang="en-IN" dirty="0"/>
          </a:p>
        </p:txBody>
      </p:sp>
      <p:pic>
        <p:nvPicPr>
          <p:cNvPr id="2052" name="Picture 4" descr="https://lh4.googleusercontent.com/jsprDO4tzc-wFshLTVCGwAQGqA0IQfjf8xnaRImB6GLjQNvB-c5EwocjJOjLlaFogvKlNPScDf1amKMS9s_kPnqntvQdbslpBJhC8H1wwKV87KL32ODS3l28nzyybUxe_Dv7nL9vtec">
            <a:extLst>
              <a:ext uri="{FF2B5EF4-FFF2-40B4-BE49-F238E27FC236}">
                <a16:creationId xmlns:a16="http://schemas.microsoft.com/office/drawing/2014/main" id="{1D40CFB1-93E1-4CBC-BCA3-AEFE55441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977" y="2186238"/>
            <a:ext cx="4451117" cy="248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86398B-2174-43B8-8E05-D905C9907059}"/>
              </a:ext>
            </a:extLst>
          </p:cNvPr>
          <p:cNvSpPr txBox="1"/>
          <p:nvPr/>
        </p:nvSpPr>
        <p:spPr>
          <a:xfrm>
            <a:off x="7748333" y="2985646"/>
            <a:ext cx="389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6A043-F051-4A46-8F3A-7D7154C9630E}"/>
              </a:ext>
            </a:extLst>
          </p:cNvPr>
          <p:cNvSpPr txBox="1"/>
          <p:nvPr/>
        </p:nvSpPr>
        <p:spPr>
          <a:xfrm>
            <a:off x="7748334" y="3645929"/>
            <a:ext cx="38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64BF4-7ADA-40B8-A060-BE56AA990C5E}"/>
              </a:ext>
            </a:extLst>
          </p:cNvPr>
          <p:cNvSpPr txBox="1"/>
          <p:nvPr/>
        </p:nvSpPr>
        <p:spPr>
          <a:xfrm>
            <a:off x="9470712" y="3125253"/>
            <a:ext cx="38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43B150-2D18-4578-95DB-0E321AA18CAE}"/>
              </a:ext>
            </a:extLst>
          </p:cNvPr>
          <p:cNvSpPr/>
          <p:nvPr/>
        </p:nvSpPr>
        <p:spPr>
          <a:xfrm>
            <a:off x="838200" y="4410152"/>
            <a:ext cx="1957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latin typeface="Consolas" panose="020B0609020204030204" pitchFamily="49" charset="0"/>
              </a:rPr>
              <a:t>&gt;&gt; 8</a:t>
            </a:r>
            <a:endParaRPr lang="en-IN" sz="2800" b="0" i="0" u="none" strike="noStrike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A8CC862-FEF9-4E2E-A5EB-3BE26A5DD722}"/>
              </a:ext>
            </a:extLst>
          </p:cNvPr>
          <p:cNvSpPr/>
          <p:nvPr/>
        </p:nvSpPr>
        <p:spPr>
          <a:xfrm>
            <a:off x="10467761" y="3429000"/>
            <a:ext cx="1078829" cy="20503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4C79B7-FC9D-41BA-8B16-6DE3E2BFAE04}"/>
              </a:ext>
            </a:extLst>
          </p:cNvPr>
          <p:cNvSpPr txBox="1"/>
          <p:nvPr/>
        </p:nvSpPr>
        <p:spPr>
          <a:xfrm>
            <a:off x="10804068" y="2985646"/>
            <a:ext cx="389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1046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FCBF-7463-480C-B00F-C847CAFB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Georgia" panose="02040502050405020303" pitchFamily="18" charset="0"/>
              </a:rPr>
              <a:t>We can select which operation to perform within </a:t>
            </a:r>
            <a:r>
              <a:rPr lang="en-IN" sz="3600" dirty="0" err="1">
                <a:latin typeface="Consolas" panose="020B0609020204030204" pitchFamily="49" charset="0"/>
              </a:rPr>
              <a:t>tf.Session</a:t>
            </a:r>
            <a:r>
              <a:rPr lang="en-IN" sz="3600" dirty="0">
                <a:latin typeface="Consolas" panose="020B0609020204030204" pitchFamily="49" charset="0"/>
              </a:rPr>
              <a:t>()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F7DCD-9092-42E9-AA4C-C2D4C77EF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x = 2</a:t>
            </a:r>
            <a:br>
              <a:rPr lang="en-IN" dirty="0">
                <a:latin typeface="Consolas" panose="020B0609020204030204" pitchFamily="49" charset="0"/>
              </a:rPr>
            </a:br>
            <a:r>
              <a:rPr lang="en-IN" dirty="0">
                <a:latin typeface="Consolas" panose="020B0609020204030204" pitchFamily="49" charset="0"/>
              </a:rPr>
              <a:t>y = 3</a:t>
            </a:r>
            <a:br>
              <a:rPr lang="en-IN" dirty="0">
                <a:latin typeface="Consolas" panose="020B0609020204030204" pitchFamily="49" charset="0"/>
              </a:rPr>
            </a:br>
            <a:r>
              <a:rPr lang="en-IN" dirty="0">
                <a:latin typeface="Consolas" panose="020B0609020204030204" pitchFamily="49" charset="0"/>
              </a:rPr>
              <a:t>op1 = </a:t>
            </a:r>
            <a:r>
              <a:rPr lang="en-IN" dirty="0" err="1">
                <a:latin typeface="Consolas" panose="020B0609020204030204" pitchFamily="49" charset="0"/>
              </a:rPr>
              <a:t>tf.add</a:t>
            </a:r>
            <a:r>
              <a:rPr lang="en-IN" dirty="0">
                <a:latin typeface="Consolas" panose="020B0609020204030204" pitchFamily="49" charset="0"/>
              </a:rPr>
              <a:t>(x, y)</a:t>
            </a:r>
            <a:br>
              <a:rPr lang="en-IN" dirty="0">
                <a:latin typeface="Consolas" panose="020B0609020204030204" pitchFamily="49" charset="0"/>
              </a:rPr>
            </a:br>
            <a:r>
              <a:rPr lang="en-IN" dirty="0">
                <a:latin typeface="Consolas" panose="020B0609020204030204" pitchFamily="49" charset="0"/>
              </a:rPr>
              <a:t>op2 = </a:t>
            </a:r>
            <a:r>
              <a:rPr lang="en-IN" dirty="0" err="1">
                <a:latin typeface="Consolas" panose="020B0609020204030204" pitchFamily="49" charset="0"/>
              </a:rPr>
              <a:t>tf.multiply</a:t>
            </a:r>
            <a:r>
              <a:rPr lang="en-IN" dirty="0">
                <a:latin typeface="Consolas" panose="020B0609020204030204" pitchFamily="49" charset="0"/>
              </a:rPr>
              <a:t>(x, y)</a:t>
            </a:r>
            <a:br>
              <a:rPr lang="en-IN" dirty="0">
                <a:latin typeface="Consolas" panose="020B0609020204030204" pitchFamily="49" charset="0"/>
              </a:rPr>
            </a:br>
            <a:r>
              <a:rPr lang="en-IN" dirty="0">
                <a:latin typeface="Consolas" panose="020B0609020204030204" pitchFamily="49" charset="0"/>
              </a:rPr>
              <a:t>op3 = </a:t>
            </a:r>
            <a:r>
              <a:rPr lang="en-IN" dirty="0" err="1">
                <a:latin typeface="Consolas" panose="020B0609020204030204" pitchFamily="49" charset="0"/>
              </a:rPr>
              <a:t>tf.pow</a:t>
            </a:r>
            <a:r>
              <a:rPr lang="en-IN" dirty="0">
                <a:latin typeface="Consolas" panose="020B0609020204030204" pitchFamily="49" charset="0"/>
              </a:rPr>
              <a:t>(op2, op1)</a:t>
            </a:r>
            <a:br>
              <a:rPr lang="en-IN" dirty="0">
                <a:latin typeface="Consolas" panose="020B0609020204030204" pitchFamily="49" charset="0"/>
              </a:rPr>
            </a:br>
            <a:r>
              <a:rPr lang="en-IN" dirty="0">
                <a:latin typeface="Consolas" panose="020B0609020204030204" pitchFamily="49" charset="0"/>
              </a:rPr>
              <a:t>with </a:t>
            </a:r>
            <a:r>
              <a:rPr lang="en-IN" dirty="0" err="1">
                <a:latin typeface="Consolas" panose="020B0609020204030204" pitchFamily="49" charset="0"/>
              </a:rPr>
              <a:t>tf.Session</a:t>
            </a:r>
            <a:r>
              <a:rPr lang="en-IN" dirty="0">
                <a:latin typeface="Consolas" panose="020B0609020204030204" pitchFamily="49" charset="0"/>
              </a:rPr>
              <a:t>() as </a:t>
            </a:r>
            <a:r>
              <a:rPr lang="en-IN" dirty="0" err="1">
                <a:latin typeface="Consolas" panose="020B0609020204030204" pitchFamily="49" charset="0"/>
              </a:rPr>
              <a:t>sess</a:t>
            </a:r>
            <a:r>
              <a:rPr lang="en-IN" dirty="0">
                <a:latin typeface="Consolas" panose="020B0609020204030204" pitchFamily="49" charset="0"/>
              </a:rPr>
              <a:t>:</a:t>
            </a:r>
            <a:br>
              <a:rPr lang="en-IN" dirty="0">
                <a:latin typeface="Consolas" panose="020B0609020204030204" pitchFamily="49" charset="0"/>
              </a:rPr>
            </a:br>
            <a:r>
              <a:rPr lang="en-IN" dirty="0">
                <a:latin typeface="Consolas" panose="020B0609020204030204" pitchFamily="49" charset="0"/>
              </a:rPr>
              <a:t>    op3 = </a:t>
            </a:r>
            <a:r>
              <a:rPr lang="en-IN" dirty="0" err="1">
                <a:latin typeface="Consolas" panose="020B0609020204030204" pitchFamily="49" charset="0"/>
              </a:rPr>
              <a:t>sess.run</a:t>
            </a:r>
            <a:r>
              <a:rPr lang="en-IN" dirty="0">
                <a:latin typeface="Consolas" panose="020B0609020204030204" pitchFamily="49" charset="0"/>
              </a:rPr>
              <a:t>(op3)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074" name="Picture 2" descr="https://lh6.googleusercontent.com/nRNHbl8bLFUNtEwAudwWo65z0hKOg5QO8Kw6fiKlggr9UJAHMH4SZea8OuutMc_rI6fOFeygLna0Xxwn-H3bop5zryfskuE9QEEKCAkS0HCFbdV4rL32PTwL-S9wEQtVx-9BUSe2vks">
            <a:extLst>
              <a:ext uri="{FF2B5EF4-FFF2-40B4-BE49-F238E27FC236}">
                <a16:creationId xmlns:a16="http://schemas.microsoft.com/office/drawing/2014/main" id="{B6CBD076-EB6B-4314-8AED-C1298E0CD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41383"/>
            <a:ext cx="5710990" cy="281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619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DF1F6-3880-4F00-9071-93E425E3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174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Georgia" panose="02040502050405020303" pitchFamily="18" charset="0"/>
              </a:rPr>
              <a:t>Subgraphs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584F-A1D2-48E2-83C9-1EE296A4B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Possible to break graphs into several chunks and run them parallelly across multiple CPUs, GPUs, TPUs, or other devices.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</a:t>
            </a:r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6146" name="Picture 2" descr="https://lh5.googleusercontent.com/v3sfbJhsWoVr6Pf7Yl1_raV2sgsnfgZ-juMdQp_qwWKIQ82leSNaOyZBHmBvwbH-o3Mwr7oFkri5VJpcTF9R640N_yIoRTCndwB6PNynnriraoEzp1RR144aNsaA2AmgLj0VQqkLsUM">
            <a:extLst>
              <a:ext uri="{FF2B5EF4-FFF2-40B4-BE49-F238E27FC236}">
                <a16:creationId xmlns:a16="http://schemas.microsoft.com/office/drawing/2014/main" id="{833D1F6F-41B1-47A4-8312-C91DC339D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511" y="1690687"/>
            <a:ext cx="5162915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194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D170-CB23-44F7-A0F6-4EC91F48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Georgia" panose="02040502050405020303" pitchFamily="18" charset="0"/>
              </a:rPr>
              <a:t>Distributed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C8877-8ED2-464E-81EB-9445FF011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287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3200" dirty="0">
                <a:latin typeface="Georgia" panose="02040502050405020303" pitchFamily="18" charset="0"/>
              </a:rPr>
              <a:t>To put part of a graph on a specific CPU or GPU:</a:t>
            </a: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endParaRPr lang="en-IN" dirty="0">
              <a:latin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sz="2400" dirty="0">
                <a:latin typeface="Consolas" panose="020B0609020204030204" pitchFamily="49" charset="0"/>
              </a:rPr>
              <a:t># Creates a graph.</a:t>
            </a:r>
            <a:endParaRPr lang="en-IN" sz="2400" dirty="0">
              <a:latin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sz="2400" dirty="0">
                <a:latin typeface="Consolas" panose="020B0609020204030204" pitchFamily="49" charset="0"/>
              </a:rPr>
              <a:t>with </a:t>
            </a:r>
            <a:r>
              <a:rPr lang="en-IN" sz="2400" dirty="0" err="1">
                <a:latin typeface="Consolas" panose="020B0609020204030204" pitchFamily="49" charset="0"/>
              </a:rPr>
              <a:t>tf.device</a:t>
            </a:r>
            <a:r>
              <a:rPr lang="en-IN" sz="2400" dirty="0">
                <a:latin typeface="Consolas" panose="020B0609020204030204" pitchFamily="49" charset="0"/>
              </a:rPr>
              <a:t>('/gpu:2'):</a:t>
            </a:r>
            <a:endParaRPr lang="en-IN" sz="2400" dirty="0">
              <a:latin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sz="2400" dirty="0">
                <a:latin typeface="Consolas" panose="020B0609020204030204" pitchFamily="49" charset="0"/>
              </a:rPr>
              <a:t> a = </a:t>
            </a:r>
            <a:r>
              <a:rPr lang="en-IN" sz="2400" dirty="0" err="1">
                <a:latin typeface="Consolas" panose="020B0609020204030204" pitchFamily="49" charset="0"/>
              </a:rPr>
              <a:t>tf.constant</a:t>
            </a:r>
            <a:r>
              <a:rPr lang="en-IN" sz="2400" dirty="0">
                <a:latin typeface="Consolas" panose="020B0609020204030204" pitchFamily="49" charset="0"/>
              </a:rPr>
              <a:t>([1.0, 2.0, 3.0, 4.0, 5.0, 6.0], name='a')</a:t>
            </a:r>
            <a:endParaRPr lang="en-IN" sz="2400" dirty="0">
              <a:latin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sz="2400" dirty="0">
                <a:latin typeface="Consolas" panose="020B0609020204030204" pitchFamily="49" charset="0"/>
              </a:rPr>
              <a:t> b = </a:t>
            </a:r>
            <a:r>
              <a:rPr lang="en-IN" sz="2400" dirty="0" err="1">
                <a:latin typeface="Consolas" panose="020B0609020204030204" pitchFamily="49" charset="0"/>
              </a:rPr>
              <a:t>tf.constant</a:t>
            </a:r>
            <a:r>
              <a:rPr lang="en-IN" sz="2400" dirty="0">
                <a:latin typeface="Consolas" panose="020B0609020204030204" pitchFamily="49" charset="0"/>
              </a:rPr>
              <a:t>([1.0, 2.0, 3.0, 4.0, 5.0, 6.0], name='b')</a:t>
            </a:r>
            <a:endParaRPr lang="en-IN" sz="2400" dirty="0">
              <a:latin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sz="2400" dirty="0">
                <a:latin typeface="Consolas" panose="020B0609020204030204" pitchFamily="49" charset="0"/>
              </a:rPr>
              <a:t> c = </a:t>
            </a:r>
            <a:r>
              <a:rPr lang="en-IN" sz="2400" dirty="0" err="1">
                <a:latin typeface="Consolas" panose="020B0609020204030204" pitchFamily="49" charset="0"/>
              </a:rPr>
              <a:t>tf.multiply</a:t>
            </a:r>
            <a:r>
              <a:rPr lang="en-IN" sz="2400" dirty="0">
                <a:latin typeface="Consolas" panose="020B0609020204030204" pitchFamily="49" charset="0"/>
              </a:rPr>
              <a:t>(a, b)</a:t>
            </a:r>
            <a:endParaRPr lang="en-IN" sz="2400" dirty="0">
              <a:latin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en-IN" sz="2400" dirty="0"/>
            </a:br>
            <a:r>
              <a:rPr lang="en-IN" sz="2400" dirty="0">
                <a:latin typeface="Consolas" panose="020B0609020204030204" pitchFamily="49" charset="0"/>
              </a:rPr>
              <a:t># Creates a session with </a:t>
            </a:r>
            <a:r>
              <a:rPr lang="en-IN" sz="2400" dirty="0" err="1">
                <a:latin typeface="Consolas" panose="020B0609020204030204" pitchFamily="49" charset="0"/>
              </a:rPr>
              <a:t>log_device_placement</a:t>
            </a:r>
            <a:r>
              <a:rPr lang="en-IN" sz="2400" dirty="0">
                <a:latin typeface="Consolas" panose="020B0609020204030204" pitchFamily="49" charset="0"/>
              </a:rPr>
              <a:t> set to True.</a:t>
            </a:r>
            <a:endParaRPr lang="en-IN" sz="2400" dirty="0">
              <a:latin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sz="2400" dirty="0" err="1">
                <a:latin typeface="Consolas" panose="020B0609020204030204" pitchFamily="49" charset="0"/>
              </a:rPr>
              <a:t>sess</a:t>
            </a:r>
            <a:r>
              <a:rPr lang="en-IN" sz="2400" dirty="0">
                <a:latin typeface="Consolas" panose="020B0609020204030204" pitchFamily="49" charset="0"/>
              </a:rPr>
              <a:t> = </a:t>
            </a:r>
            <a:r>
              <a:rPr lang="en-IN" sz="2400" dirty="0" err="1">
                <a:latin typeface="Consolas" panose="020B0609020204030204" pitchFamily="49" charset="0"/>
              </a:rPr>
              <a:t>tf.Session</a:t>
            </a:r>
            <a:r>
              <a:rPr lang="en-IN" sz="2400" dirty="0">
                <a:latin typeface="Consolas" panose="020B0609020204030204" pitchFamily="49" charset="0"/>
              </a:rPr>
              <a:t>(config=</a:t>
            </a:r>
            <a:r>
              <a:rPr lang="en-IN" sz="2400" dirty="0" err="1">
                <a:latin typeface="Consolas" panose="020B0609020204030204" pitchFamily="49" charset="0"/>
              </a:rPr>
              <a:t>tf.ConfigProto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 err="1">
                <a:latin typeface="Consolas" panose="020B0609020204030204" pitchFamily="49" charset="0"/>
              </a:rPr>
              <a:t>log_device_placement</a:t>
            </a:r>
            <a:r>
              <a:rPr lang="en-IN" sz="2400" dirty="0">
                <a:latin typeface="Consolas" panose="020B0609020204030204" pitchFamily="49" charset="0"/>
              </a:rPr>
              <a:t>=True))</a:t>
            </a:r>
            <a:endParaRPr lang="en-IN" sz="2400" dirty="0">
              <a:latin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en-IN" sz="2400" dirty="0"/>
            </a:br>
            <a:r>
              <a:rPr lang="en-IN" sz="2400" dirty="0">
                <a:latin typeface="Consolas" panose="020B0609020204030204" pitchFamily="49" charset="0"/>
              </a:rPr>
              <a:t># Runs the op.</a:t>
            </a:r>
            <a:endParaRPr lang="en-IN" sz="2400" dirty="0">
              <a:latin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sz="2400" dirty="0">
                <a:latin typeface="Consolas" panose="020B0609020204030204" pitchFamily="49" charset="0"/>
              </a:rPr>
              <a:t>print(</a:t>
            </a:r>
            <a:r>
              <a:rPr lang="en-IN" sz="2400" dirty="0" err="1">
                <a:latin typeface="Consolas" panose="020B0609020204030204" pitchFamily="49" charset="0"/>
              </a:rPr>
              <a:t>sess.run</a:t>
            </a:r>
            <a:r>
              <a:rPr lang="en-IN" sz="2400" dirty="0">
                <a:latin typeface="Consolas" panose="020B0609020204030204" pitchFamily="49" charset="0"/>
              </a:rPr>
              <a:t>(c))</a:t>
            </a:r>
            <a:endParaRPr lang="en-IN" sz="240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6802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8088D3-1087-43C7-9B18-A35DA0D60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65663"/>
            <a:ext cx="9144000" cy="152667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400" b="1" dirty="0">
                <a:latin typeface="Georgia" panose="02040502050405020303" pitchFamily="18" charset="0"/>
              </a:rPr>
              <a:t>What if I want to build more </a:t>
            </a:r>
            <a:br>
              <a:rPr lang="en-US" sz="4400" dirty="0">
                <a:latin typeface="Times New Roman" panose="02020603050405020304" pitchFamily="18" charset="0"/>
              </a:rPr>
            </a:br>
            <a:r>
              <a:rPr lang="en-US" sz="4400" b="1" dirty="0">
                <a:latin typeface="Georgia" panose="02040502050405020303" pitchFamily="18" charset="0"/>
              </a:rPr>
              <a:t>than one graph?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295307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BB784E-3AF9-4624-88B2-60C925717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7062"/>
            <a:ext cx="10515600" cy="306387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Yeah, You can</a:t>
            </a:r>
            <a:br>
              <a:rPr lang="en-US" b="1" dirty="0">
                <a:latin typeface="Georgia" panose="02040502050405020303" pitchFamily="18" charset="0"/>
              </a:rPr>
            </a:br>
            <a:br>
              <a:rPr lang="en-US" b="1" dirty="0">
                <a:latin typeface="Georgia" panose="02040502050405020303" pitchFamily="18" charset="0"/>
              </a:rPr>
            </a:br>
            <a:r>
              <a:rPr lang="en-US" b="1" dirty="0">
                <a:latin typeface="Georgia" panose="02040502050405020303" pitchFamily="18" charset="0"/>
              </a:rPr>
              <a:t>But you shouldn’t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3353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E155A62-7E47-4605-BEDE-519BE2FF8D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24426" y="1779971"/>
            <a:ext cx="10343147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Georgia" panose="02040502050405020303" pitchFamily="18" charset="0"/>
                <a:cs typeface="Times New Roman" panose="02020603050405020304" pitchFamily="18" charset="0"/>
              </a:rPr>
              <a:t>Multiple graphs require multiple sessions, each will try to use all available resources by default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Georgia" panose="02040502050405020303" pitchFamily="18" charset="0"/>
                <a:cs typeface="Times New Roman" panose="02020603050405020304" pitchFamily="18" charset="0"/>
              </a:rPr>
              <a:t>Can't pass data between them without passing them through python/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Georgia" panose="02040502050405020303" pitchFamily="18" charset="0"/>
                <a:cs typeface="Times New Roman" panose="02020603050405020304" pitchFamily="18" charset="0"/>
              </a:rPr>
              <a:t>numpy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Georgia" panose="02040502050405020303" pitchFamily="18" charset="0"/>
                <a:cs typeface="Times New Roman" panose="02020603050405020304" pitchFamily="18" charset="0"/>
              </a:rPr>
              <a:t>, which doesn't work in distributed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Georgia" panose="02040502050405020303" pitchFamily="18" charset="0"/>
                <a:cs typeface="Times New Roman" panose="02020603050405020304" pitchFamily="18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Georgia" panose="02040502050405020303" pitchFamily="18" charset="0"/>
                <a:cs typeface="Times New Roman" panose="02020603050405020304" pitchFamily="18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Georgia" panose="02040502050405020303" pitchFamily="18" charset="0"/>
                <a:cs typeface="Times New Roman" panose="02020603050405020304" pitchFamily="18" charset="0"/>
              </a:rPr>
              <a:t>It’s better to have disconnected subgraphs within one graph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B73A49-3737-41F6-AF61-B8BF27C3E5FF}"/>
              </a:ext>
            </a:extLst>
          </p:cNvPr>
          <p:cNvSpPr/>
          <p:nvPr/>
        </p:nvSpPr>
        <p:spPr>
          <a:xfrm rot="20652896">
            <a:off x="7395410" y="875717"/>
            <a:ext cx="34971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  <a:latin typeface="Cooper Black" panose="020B0604020202020204" pitchFamily="18" charset="0"/>
              </a:rPr>
              <a:t>BUG ALERT!</a:t>
            </a:r>
            <a:endParaRPr lang="en-IN" sz="3600" b="0" i="0" u="none" strike="noStrike" dirty="0">
              <a:solidFill>
                <a:srgbClr val="FF0000"/>
              </a:solidFill>
              <a:effectLst/>
              <a:latin typeface="Cooper Black" panose="020B0604020202020204" pitchFamily="18" charset="0"/>
            </a:endParaRPr>
          </a:p>
          <a:p>
            <a:br>
              <a:rPr lang="en-IN" sz="3600" dirty="0">
                <a:solidFill>
                  <a:srgbClr val="FF0000"/>
                </a:solidFill>
                <a:latin typeface="Cooper Black" panose="020B0604020202020204" pitchFamily="18" charset="0"/>
              </a:rPr>
            </a:br>
            <a:endParaRPr lang="en-IN" sz="3600" dirty="0">
              <a:solidFill>
                <a:srgbClr val="FF0000"/>
              </a:solidFill>
              <a:latin typeface="Cooper Black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691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DB75-9EE4-4A77-AC37-5D3B5E99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Why Graphs (TensorFlow)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CD3B592-9A8F-4D9D-AE73-2B044825FD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2261428"/>
            <a:ext cx="7102642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Georgia" panose="02040502050405020303" pitchFamily="18" charset="0"/>
                <a:cs typeface="Times New Roman" panose="02020603050405020304" pitchFamily="18" charset="0"/>
              </a:rPr>
              <a:t>Save computation. Only run subgraphs that lead to the values you want to fetch.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Georgia" panose="02040502050405020303" pitchFamily="18" charset="0"/>
                <a:cs typeface="Times New Roman" panose="02020603050405020304" pitchFamily="18" charset="0"/>
              </a:rPr>
              <a:t>Break computation into small, differential pieces to facilitate auto-differentiation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Georgia" panose="02040502050405020303" pitchFamily="18" charset="0"/>
                <a:cs typeface="Times New Roman" panose="02020603050405020304" pitchFamily="18" charset="0"/>
              </a:rPr>
              <a:t>Facilitate distributed computation, spread the work across multiple CPUs, GPUs, TPUs, or other devices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Georgia" panose="02040502050405020303" pitchFamily="18" charset="0"/>
                <a:cs typeface="Times New Roman" panose="02020603050405020304" pitchFamily="18" charset="0"/>
              </a:rPr>
              <a:t>Many common machine learning models are taught and visualized as directed graphs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6" name="Picture 4" descr="https://lh6.googleusercontent.com/XrBqMukQd1z_R0fUeyUGC6M4hM3th27VJQAJRf6_br_DaUNYX9DH4uB4zSxl0JngIg-8BJkHjFtLLDCR_lO0D4aS2s1Jg51cbS5yhDAcEKmRyZJop7iBTK--sExYVnsa4dlj81j_-wg">
            <a:extLst>
              <a:ext uri="{FF2B5EF4-FFF2-40B4-BE49-F238E27FC236}">
                <a16:creationId xmlns:a16="http://schemas.microsoft.com/office/drawing/2014/main" id="{BFD5B48F-9E46-41F9-B0EF-C3E66165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535" y="1945105"/>
            <a:ext cx="3475990" cy="364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360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68625F-97C6-4055-B7AC-4F804B5B9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55341"/>
            <a:ext cx="12192000" cy="59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83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C0D3-A9D6-4007-91CC-55862B79E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484" y="2497221"/>
            <a:ext cx="11823032" cy="1863558"/>
          </a:xfrm>
        </p:spPr>
        <p:txBody>
          <a:bodyPr/>
          <a:lstStyle/>
          <a:p>
            <a:r>
              <a:rPr lang="en-IN" dirty="0"/>
              <a:t>Convolutional Neural Networks (CNNs)</a:t>
            </a:r>
          </a:p>
        </p:txBody>
      </p:sp>
    </p:spTree>
    <p:extLst>
      <p:ext uri="{BB962C8B-B14F-4D97-AF65-F5344CB8AC3E}">
        <p14:creationId xmlns:p14="http://schemas.microsoft.com/office/powerpoint/2010/main" val="673679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52A76B-F87E-4517-A477-534E45A846A1}"/>
              </a:ext>
            </a:extLst>
          </p:cNvPr>
          <p:cNvSpPr txBox="1"/>
          <p:nvPr/>
        </p:nvSpPr>
        <p:spPr>
          <a:xfrm>
            <a:off x="922421" y="850231"/>
            <a:ext cx="999423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400" dirty="0"/>
              <a:t>Self Driving Car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400" dirty="0"/>
              <a:t>Object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400" dirty="0"/>
              <a:t>Object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400" dirty="0"/>
              <a:t>Pose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400" dirty="0"/>
              <a:t>Image captioning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400" dirty="0"/>
              <a:t>Image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400" dirty="0"/>
              <a:t>Art generation</a:t>
            </a:r>
          </a:p>
        </p:txBody>
      </p:sp>
    </p:spTree>
    <p:extLst>
      <p:ext uri="{BB962C8B-B14F-4D97-AF65-F5344CB8AC3E}">
        <p14:creationId xmlns:p14="http://schemas.microsoft.com/office/powerpoint/2010/main" val="3618388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7E464-F1B8-4D76-9755-5A1FAA5B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704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Convolutional Neural Networks</a:t>
            </a:r>
          </a:p>
        </p:txBody>
      </p:sp>
      <p:pic>
        <p:nvPicPr>
          <p:cNvPr id="9218" name="Picture 2" descr="https://lh4.googleusercontent.com/ZnH3xn93-NeUDbnpOzUU8qnFOgPXqsM6-x8X5Ug9ms1U08mmaZmv6TLVFWllls5fNSrHe9j-BdAXuHITJcdM78VhBiViSd9kopImG3Lp2R-bB--0FuoMXFph4MY6bosp-j8S3_p2FfQ">
            <a:extLst>
              <a:ext uri="{FF2B5EF4-FFF2-40B4-BE49-F238E27FC236}">
                <a16:creationId xmlns:a16="http://schemas.microsoft.com/office/drawing/2014/main" id="{3FBDD95C-33DB-4E5C-B6B0-31D92978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50" y="1911769"/>
            <a:ext cx="11038700" cy="368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296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>
            <a:spLocks noGrp="1"/>
          </p:cNvSpPr>
          <p:nvPr>
            <p:ph type="title"/>
          </p:nvPr>
        </p:nvSpPr>
        <p:spPr>
          <a:xfrm>
            <a:off x="415600" y="40245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Convolution Layer</a:t>
            </a:r>
            <a:endParaRPr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2" name="Google Shape;292;p45"/>
          <p:cNvSpPr/>
          <p:nvPr/>
        </p:nvSpPr>
        <p:spPr>
          <a:xfrm>
            <a:off x="1421933" y="1901017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3" name="Google Shape;293;p45"/>
          <p:cNvSpPr txBox="1"/>
          <p:nvPr/>
        </p:nvSpPr>
        <p:spPr>
          <a:xfrm>
            <a:off x="2137167" y="4967684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32</a:t>
            </a:r>
            <a:endParaRPr sz="2400" dirty="0"/>
          </a:p>
        </p:txBody>
      </p:sp>
      <p:sp>
        <p:nvSpPr>
          <p:cNvPr id="294" name="Google Shape;294;p45"/>
          <p:cNvSpPr txBox="1"/>
          <p:nvPr/>
        </p:nvSpPr>
        <p:spPr>
          <a:xfrm>
            <a:off x="2697133" y="2912651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32</a:t>
            </a:r>
            <a:endParaRPr sz="2400" dirty="0"/>
          </a:p>
        </p:txBody>
      </p:sp>
      <p:sp>
        <p:nvSpPr>
          <p:cNvPr id="295" name="Google Shape;295;p45"/>
          <p:cNvSpPr txBox="1"/>
          <p:nvPr/>
        </p:nvSpPr>
        <p:spPr>
          <a:xfrm>
            <a:off x="1344617" y="5489860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3</a:t>
            </a:r>
            <a:endParaRPr sz="2400" dirty="0"/>
          </a:p>
        </p:txBody>
      </p:sp>
      <p:sp>
        <p:nvSpPr>
          <p:cNvPr id="296" name="Google Shape;296;p45"/>
          <p:cNvSpPr txBox="1"/>
          <p:nvPr/>
        </p:nvSpPr>
        <p:spPr>
          <a:xfrm>
            <a:off x="1001633" y="1319468"/>
            <a:ext cx="446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/>
              <a:t>32x32x3 image</a:t>
            </a:r>
            <a:endParaRPr sz="3200" dirty="0"/>
          </a:p>
        </p:txBody>
      </p:sp>
      <p:sp>
        <p:nvSpPr>
          <p:cNvPr id="297" name="Google Shape;297;p45"/>
          <p:cNvSpPr txBox="1"/>
          <p:nvPr/>
        </p:nvSpPr>
        <p:spPr>
          <a:xfrm>
            <a:off x="2691167" y="4911067"/>
            <a:ext cx="26892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width</a:t>
            </a:r>
            <a:endParaRPr sz="2400"/>
          </a:p>
        </p:txBody>
      </p:sp>
      <p:sp>
        <p:nvSpPr>
          <p:cNvPr id="298" name="Google Shape;298;p45"/>
          <p:cNvSpPr txBox="1"/>
          <p:nvPr/>
        </p:nvSpPr>
        <p:spPr>
          <a:xfrm>
            <a:off x="3251133" y="2890505"/>
            <a:ext cx="26892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height</a:t>
            </a:r>
            <a:endParaRPr sz="2400"/>
          </a:p>
        </p:txBody>
      </p:sp>
      <p:sp>
        <p:nvSpPr>
          <p:cNvPr id="299" name="Google Shape;299;p45"/>
          <p:cNvSpPr txBox="1"/>
          <p:nvPr/>
        </p:nvSpPr>
        <p:spPr>
          <a:xfrm>
            <a:off x="1740533" y="5471701"/>
            <a:ext cx="58764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depth</a:t>
            </a:r>
            <a:endParaRPr sz="2400" dirty="0"/>
          </a:p>
        </p:txBody>
      </p:sp>
      <p:sp>
        <p:nvSpPr>
          <p:cNvPr id="300" name="Google Shape;300;p45"/>
          <p:cNvSpPr txBox="1"/>
          <p:nvPr/>
        </p:nvSpPr>
        <p:spPr>
          <a:xfrm>
            <a:off x="0" y="6481200"/>
            <a:ext cx="27704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Slide credit: CS231n Lecture 7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/>
          <p:nvPr/>
        </p:nvSpPr>
        <p:spPr>
          <a:xfrm>
            <a:off x="1421933" y="1901017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3" name="Google Shape;293;p45"/>
          <p:cNvSpPr txBox="1"/>
          <p:nvPr/>
        </p:nvSpPr>
        <p:spPr>
          <a:xfrm>
            <a:off x="2137167" y="4967684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32</a:t>
            </a:r>
            <a:endParaRPr sz="2400" dirty="0"/>
          </a:p>
        </p:txBody>
      </p:sp>
      <p:sp>
        <p:nvSpPr>
          <p:cNvPr id="294" name="Google Shape;294;p45"/>
          <p:cNvSpPr txBox="1"/>
          <p:nvPr/>
        </p:nvSpPr>
        <p:spPr>
          <a:xfrm>
            <a:off x="2697133" y="2912651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32</a:t>
            </a:r>
            <a:endParaRPr sz="2400" dirty="0"/>
          </a:p>
        </p:txBody>
      </p:sp>
      <p:sp>
        <p:nvSpPr>
          <p:cNvPr id="295" name="Google Shape;295;p45"/>
          <p:cNvSpPr txBox="1"/>
          <p:nvPr/>
        </p:nvSpPr>
        <p:spPr>
          <a:xfrm>
            <a:off x="1344617" y="5489860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3</a:t>
            </a:r>
            <a:endParaRPr sz="2400" dirty="0"/>
          </a:p>
        </p:txBody>
      </p:sp>
      <p:sp>
        <p:nvSpPr>
          <p:cNvPr id="296" name="Google Shape;296;p45"/>
          <p:cNvSpPr txBox="1"/>
          <p:nvPr/>
        </p:nvSpPr>
        <p:spPr>
          <a:xfrm>
            <a:off x="1001633" y="1319468"/>
            <a:ext cx="446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/>
              <a:t>32x32x3 image</a:t>
            </a:r>
            <a:endParaRPr sz="3200" dirty="0"/>
          </a:p>
        </p:txBody>
      </p:sp>
      <p:sp>
        <p:nvSpPr>
          <p:cNvPr id="297" name="Google Shape;297;p45"/>
          <p:cNvSpPr txBox="1"/>
          <p:nvPr/>
        </p:nvSpPr>
        <p:spPr>
          <a:xfrm>
            <a:off x="2691167" y="4911067"/>
            <a:ext cx="26892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width</a:t>
            </a:r>
            <a:endParaRPr sz="2400"/>
          </a:p>
        </p:txBody>
      </p:sp>
      <p:sp>
        <p:nvSpPr>
          <p:cNvPr id="298" name="Google Shape;298;p45"/>
          <p:cNvSpPr txBox="1"/>
          <p:nvPr/>
        </p:nvSpPr>
        <p:spPr>
          <a:xfrm>
            <a:off x="3251133" y="2890505"/>
            <a:ext cx="26892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height</a:t>
            </a:r>
            <a:endParaRPr sz="2400"/>
          </a:p>
        </p:txBody>
      </p:sp>
      <p:sp>
        <p:nvSpPr>
          <p:cNvPr id="299" name="Google Shape;299;p45"/>
          <p:cNvSpPr txBox="1"/>
          <p:nvPr/>
        </p:nvSpPr>
        <p:spPr>
          <a:xfrm>
            <a:off x="1740533" y="5471701"/>
            <a:ext cx="58764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depth</a:t>
            </a:r>
            <a:endParaRPr sz="2400" dirty="0"/>
          </a:p>
        </p:txBody>
      </p:sp>
      <p:sp>
        <p:nvSpPr>
          <p:cNvPr id="300" name="Google Shape;300;p45"/>
          <p:cNvSpPr txBox="1"/>
          <p:nvPr/>
        </p:nvSpPr>
        <p:spPr>
          <a:xfrm>
            <a:off x="0" y="6481200"/>
            <a:ext cx="27704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Slide credit: CS231n Lecture 7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" name="Google Shape;316;p46">
            <a:extLst>
              <a:ext uri="{FF2B5EF4-FFF2-40B4-BE49-F238E27FC236}">
                <a16:creationId xmlns:a16="http://schemas.microsoft.com/office/drawing/2014/main" id="{5E57784F-818F-4194-8732-A882077AA3C3}"/>
              </a:ext>
            </a:extLst>
          </p:cNvPr>
          <p:cNvSpPr/>
          <p:nvPr/>
        </p:nvSpPr>
        <p:spPr>
          <a:xfrm>
            <a:off x="6096000" y="3669277"/>
            <a:ext cx="368968" cy="1050133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17;p46">
            <a:extLst>
              <a:ext uri="{FF2B5EF4-FFF2-40B4-BE49-F238E27FC236}">
                <a16:creationId xmlns:a16="http://schemas.microsoft.com/office/drawing/2014/main" id="{EC96CBA4-5C0D-40AD-9D3E-C51609C3D5E8}"/>
              </a:ext>
            </a:extLst>
          </p:cNvPr>
          <p:cNvSpPr txBox="1"/>
          <p:nvPr/>
        </p:nvSpPr>
        <p:spPr>
          <a:xfrm>
            <a:off x="5870200" y="3225860"/>
            <a:ext cx="21156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5x5x3 filter</a:t>
            </a:r>
            <a:endParaRPr sz="2400" dirty="0"/>
          </a:p>
        </p:txBody>
      </p:sp>
      <p:sp>
        <p:nvSpPr>
          <p:cNvPr id="15" name="Google Shape;319;p46">
            <a:extLst>
              <a:ext uri="{FF2B5EF4-FFF2-40B4-BE49-F238E27FC236}">
                <a16:creationId xmlns:a16="http://schemas.microsoft.com/office/drawing/2014/main" id="{8934CF58-340A-4831-8D02-382D393D7C26}"/>
              </a:ext>
            </a:extLst>
          </p:cNvPr>
          <p:cNvSpPr txBox="1"/>
          <p:nvPr/>
        </p:nvSpPr>
        <p:spPr>
          <a:xfrm>
            <a:off x="6913625" y="1876772"/>
            <a:ext cx="328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Georgia"/>
                <a:ea typeface="Georgia"/>
                <a:cs typeface="Georgia"/>
                <a:sym typeface="Georgia"/>
              </a:rPr>
              <a:t>Filters always extend the full depth of the input volume</a:t>
            </a:r>
            <a:endParaRPr sz="1800" dirty="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6" name="Google Shape;320;p46">
            <a:extLst>
              <a:ext uri="{FF2B5EF4-FFF2-40B4-BE49-F238E27FC236}">
                <a16:creationId xmlns:a16="http://schemas.microsoft.com/office/drawing/2014/main" id="{3E10D3A8-ED58-4C35-84D6-D68277C8178E}"/>
              </a:ext>
            </a:extLst>
          </p:cNvPr>
          <p:cNvCxnSpPr>
            <a:endCxn id="14" idx="0"/>
          </p:cNvCxnSpPr>
          <p:nvPr/>
        </p:nvCxnSpPr>
        <p:spPr>
          <a:xfrm flipH="1">
            <a:off x="6928000" y="2699960"/>
            <a:ext cx="589800" cy="5259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F78D1E-C16A-49A3-A6D8-D84FD8DEAAAC}"/>
              </a:ext>
            </a:extLst>
          </p:cNvPr>
          <p:cNvSpPr txBox="1"/>
          <p:nvPr/>
        </p:nvSpPr>
        <p:spPr>
          <a:xfrm>
            <a:off x="6913625" y="4719410"/>
            <a:ext cx="4862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latin typeface="Georgia"/>
                <a:ea typeface="Georgia"/>
                <a:cs typeface="Georgia"/>
                <a:sym typeface="Georgia"/>
              </a:rPr>
              <a:t>Convolve </a:t>
            </a: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the filter with the image</a:t>
            </a:r>
          </a:p>
          <a:p>
            <a:pPr lvl="0"/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i.e. “slide over the image spatially, computing dot products”</a:t>
            </a:r>
          </a:p>
        </p:txBody>
      </p:sp>
      <p:sp>
        <p:nvSpPr>
          <p:cNvPr id="17" name="Google Shape;291;p45">
            <a:extLst>
              <a:ext uri="{FF2B5EF4-FFF2-40B4-BE49-F238E27FC236}">
                <a16:creationId xmlns:a16="http://schemas.microsoft.com/office/drawing/2014/main" id="{12FF24A2-C551-4B1F-B13B-3B6AD7493F65}"/>
              </a:ext>
            </a:extLst>
          </p:cNvPr>
          <p:cNvSpPr txBox="1">
            <a:spLocks/>
          </p:cNvSpPr>
          <p:nvPr/>
        </p:nvSpPr>
        <p:spPr>
          <a:xfrm>
            <a:off x="415600" y="40245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en-IN" b="1">
                <a:latin typeface="Georgia"/>
                <a:ea typeface="Georgia"/>
                <a:cs typeface="Georgia"/>
                <a:sym typeface="Georgia"/>
              </a:rPr>
              <a:t>Convolution Layer</a:t>
            </a:r>
            <a:endParaRPr lang="en-IN" b="1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39219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415600" y="171101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b="1">
                <a:latin typeface="Georgia"/>
                <a:ea typeface="Georgia"/>
                <a:cs typeface="Georgia"/>
                <a:sym typeface="Georgia"/>
              </a:rPr>
              <a:t>Convolution Layer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3" name="Google Shape;353;p48"/>
          <p:cNvSpPr/>
          <p:nvPr/>
        </p:nvSpPr>
        <p:spPr>
          <a:xfrm>
            <a:off x="1365167" y="3267567"/>
            <a:ext cx="376400" cy="10852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4" name="Google Shape;354;p48"/>
          <p:cNvSpPr/>
          <p:nvPr/>
        </p:nvSpPr>
        <p:spPr>
          <a:xfrm>
            <a:off x="3493500" y="3621967"/>
            <a:ext cx="376400" cy="3764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55" name="Google Shape;355;p48"/>
          <p:cNvCxnSpPr>
            <a:endCxn id="354" idx="2"/>
          </p:cNvCxnSpPr>
          <p:nvPr/>
        </p:nvCxnSpPr>
        <p:spPr>
          <a:xfrm rot="10800000" flipH="1">
            <a:off x="1507500" y="3810167"/>
            <a:ext cx="1986000" cy="5320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48"/>
          <p:cNvCxnSpPr>
            <a:endCxn id="354" idx="2"/>
          </p:cNvCxnSpPr>
          <p:nvPr/>
        </p:nvCxnSpPr>
        <p:spPr>
          <a:xfrm>
            <a:off x="1533500" y="3493767"/>
            <a:ext cx="1960000" cy="3164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48"/>
          <p:cNvCxnSpPr>
            <a:endCxn id="354" idx="2"/>
          </p:cNvCxnSpPr>
          <p:nvPr/>
        </p:nvCxnSpPr>
        <p:spPr>
          <a:xfrm>
            <a:off x="1715100" y="3294567"/>
            <a:ext cx="1778400" cy="5156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48"/>
          <p:cNvCxnSpPr>
            <a:endCxn id="354" idx="2"/>
          </p:cNvCxnSpPr>
          <p:nvPr/>
        </p:nvCxnSpPr>
        <p:spPr>
          <a:xfrm rot="10800000" flipH="1">
            <a:off x="1749900" y="3810167"/>
            <a:ext cx="1743600" cy="3328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p48"/>
          <p:cNvSpPr txBox="1"/>
          <p:nvPr/>
        </p:nvSpPr>
        <p:spPr>
          <a:xfrm>
            <a:off x="1626633" y="503823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360" name="Google Shape;360;p48"/>
          <p:cNvSpPr txBox="1"/>
          <p:nvPr/>
        </p:nvSpPr>
        <p:spPr>
          <a:xfrm>
            <a:off x="2112367" y="2274000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361" name="Google Shape;361;p48"/>
          <p:cNvSpPr txBox="1"/>
          <p:nvPr/>
        </p:nvSpPr>
        <p:spPr>
          <a:xfrm>
            <a:off x="732484" y="5560409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  <a:endParaRPr sz="2400"/>
          </a:p>
        </p:txBody>
      </p:sp>
      <p:sp>
        <p:nvSpPr>
          <p:cNvPr id="362" name="Google Shape;362;p48"/>
          <p:cNvSpPr/>
          <p:nvPr/>
        </p:nvSpPr>
        <p:spPr>
          <a:xfrm>
            <a:off x="809800" y="1971567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3" name="Google Shape;363;p48"/>
          <p:cNvSpPr txBox="1"/>
          <p:nvPr/>
        </p:nvSpPr>
        <p:spPr>
          <a:xfrm>
            <a:off x="3820267" y="1408400"/>
            <a:ext cx="48468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32x32x3 image</a:t>
            </a:r>
            <a:endParaRPr sz="3200"/>
          </a:p>
          <a:p>
            <a:r>
              <a:rPr lang="en" sz="3200"/>
              <a:t>5x5x3 filter</a:t>
            </a:r>
            <a:endParaRPr sz="3200"/>
          </a:p>
        </p:txBody>
      </p:sp>
      <p:cxnSp>
        <p:nvCxnSpPr>
          <p:cNvPr id="364" name="Google Shape;364;p48"/>
          <p:cNvCxnSpPr>
            <a:stCxn id="363" idx="1"/>
          </p:cNvCxnSpPr>
          <p:nvPr/>
        </p:nvCxnSpPr>
        <p:spPr>
          <a:xfrm flipH="1">
            <a:off x="2312267" y="1776800"/>
            <a:ext cx="1508000" cy="264800"/>
          </a:xfrm>
          <a:prstGeom prst="straightConnector1">
            <a:avLst/>
          </a:prstGeom>
          <a:noFill/>
          <a:ln w="9525" cap="flat" cmpd="sng">
            <a:solidFill>
              <a:srgbClr val="7F6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5" name="Google Shape;365;p48"/>
          <p:cNvCxnSpPr/>
          <p:nvPr/>
        </p:nvCxnSpPr>
        <p:spPr>
          <a:xfrm flipH="1">
            <a:off x="1869400" y="2375481"/>
            <a:ext cx="1893200" cy="7996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6" name="Google Shape;366;p48"/>
          <p:cNvCxnSpPr/>
          <p:nvPr/>
        </p:nvCxnSpPr>
        <p:spPr>
          <a:xfrm>
            <a:off x="5308233" y="3824767"/>
            <a:ext cx="31544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7" name="Google Shape;367;p48"/>
          <p:cNvSpPr txBox="1"/>
          <p:nvPr/>
        </p:nvSpPr>
        <p:spPr>
          <a:xfrm>
            <a:off x="5308233" y="4008567"/>
            <a:ext cx="4190400" cy="10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convolve (slide) over all spatial locations</a:t>
            </a:r>
            <a:endParaRPr sz="2400"/>
          </a:p>
        </p:txBody>
      </p:sp>
      <p:sp>
        <p:nvSpPr>
          <p:cNvPr id="368" name="Google Shape;368;p48"/>
          <p:cNvSpPr/>
          <p:nvPr/>
        </p:nvSpPr>
        <p:spPr>
          <a:xfrm>
            <a:off x="9445633" y="1981767"/>
            <a:ext cx="1275200" cy="36772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9" name="Google Shape;369;p48"/>
          <p:cNvSpPr txBox="1"/>
          <p:nvPr/>
        </p:nvSpPr>
        <p:spPr>
          <a:xfrm>
            <a:off x="9291633" y="1092200"/>
            <a:ext cx="2567200" cy="7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activation maps</a:t>
            </a:r>
            <a:endParaRPr sz="2400" b="1"/>
          </a:p>
        </p:txBody>
      </p:sp>
      <p:sp>
        <p:nvSpPr>
          <p:cNvPr id="370" name="Google Shape;370;p48"/>
          <p:cNvSpPr txBox="1"/>
          <p:nvPr/>
        </p:nvSpPr>
        <p:spPr>
          <a:xfrm>
            <a:off x="9363492" y="5648772"/>
            <a:ext cx="437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</a:t>
            </a:r>
            <a:endParaRPr sz="2400"/>
          </a:p>
        </p:txBody>
      </p:sp>
      <p:sp>
        <p:nvSpPr>
          <p:cNvPr id="371" name="Google Shape;371;p48"/>
          <p:cNvSpPr txBox="1"/>
          <p:nvPr/>
        </p:nvSpPr>
        <p:spPr>
          <a:xfrm>
            <a:off x="9985233" y="5186233"/>
            <a:ext cx="731600" cy="2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  <a:endParaRPr sz="2400"/>
          </a:p>
        </p:txBody>
      </p:sp>
      <p:sp>
        <p:nvSpPr>
          <p:cNvPr id="372" name="Google Shape;372;p48"/>
          <p:cNvSpPr txBox="1"/>
          <p:nvPr/>
        </p:nvSpPr>
        <p:spPr>
          <a:xfrm>
            <a:off x="10683104" y="3080951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5764B52-785D-41C8-8EBC-3B4F4BC61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27" y="809826"/>
            <a:ext cx="4608346" cy="523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4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>
            <a:spLocks noGrp="1"/>
          </p:cNvSpPr>
          <p:nvPr>
            <p:ph type="title"/>
          </p:nvPr>
        </p:nvSpPr>
        <p:spPr>
          <a:xfrm>
            <a:off x="415600" y="201412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b="1">
                <a:latin typeface="Georgia"/>
                <a:ea typeface="Georgia"/>
                <a:cs typeface="Georgia"/>
                <a:sym typeface="Georgia"/>
              </a:rPr>
              <a:t>Convolution Layer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7" name="Google Shape;387;p50"/>
          <p:cNvSpPr/>
          <p:nvPr/>
        </p:nvSpPr>
        <p:spPr>
          <a:xfrm>
            <a:off x="1365167" y="3267567"/>
            <a:ext cx="376400" cy="10852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8" name="Google Shape;388;p50"/>
          <p:cNvSpPr/>
          <p:nvPr/>
        </p:nvSpPr>
        <p:spPr>
          <a:xfrm>
            <a:off x="3493500" y="3621967"/>
            <a:ext cx="376400" cy="3764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89" name="Google Shape;389;p50"/>
          <p:cNvCxnSpPr>
            <a:endCxn id="388" idx="2"/>
          </p:cNvCxnSpPr>
          <p:nvPr/>
        </p:nvCxnSpPr>
        <p:spPr>
          <a:xfrm rot="10800000" flipH="1">
            <a:off x="1507500" y="3810167"/>
            <a:ext cx="1986000" cy="5320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50"/>
          <p:cNvCxnSpPr>
            <a:endCxn id="388" idx="2"/>
          </p:cNvCxnSpPr>
          <p:nvPr/>
        </p:nvCxnSpPr>
        <p:spPr>
          <a:xfrm>
            <a:off x="1533500" y="3493767"/>
            <a:ext cx="1960000" cy="3164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50"/>
          <p:cNvCxnSpPr>
            <a:endCxn id="388" idx="2"/>
          </p:cNvCxnSpPr>
          <p:nvPr/>
        </p:nvCxnSpPr>
        <p:spPr>
          <a:xfrm>
            <a:off x="1715100" y="3294567"/>
            <a:ext cx="1778400" cy="5156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50"/>
          <p:cNvCxnSpPr>
            <a:endCxn id="388" idx="2"/>
          </p:cNvCxnSpPr>
          <p:nvPr/>
        </p:nvCxnSpPr>
        <p:spPr>
          <a:xfrm rot="10800000" flipH="1">
            <a:off x="1749900" y="3810167"/>
            <a:ext cx="1743600" cy="3328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50"/>
          <p:cNvSpPr txBox="1"/>
          <p:nvPr/>
        </p:nvSpPr>
        <p:spPr>
          <a:xfrm>
            <a:off x="1626633" y="503823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394" name="Google Shape;394;p50"/>
          <p:cNvSpPr txBox="1"/>
          <p:nvPr/>
        </p:nvSpPr>
        <p:spPr>
          <a:xfrm>
            <a:off x="2112367" y="2274000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395" name="Google Shape;395;p50"/>
          <p:cNvSpPr txBox="1"/>
          <p:nvPr/>
        </p:nvSpPr>
        <p:spPr>
          <a:xfrm>
            <a:off x="732484" y="5560409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  <a:endParaRPr sz="2400"/>
          </a:p>
        </p:txBody>
      </p:sp>
      <p:sp>
        <p:nvSpPr>
          <p:cNvPr id="396" name="Google Shape;396;p50"/>
          <p:cNvSpPr/>
          <p:nvPr/>
        </p:nvSpPr>
        <p:spPr>
          <a:xfrm>
            <a:off x="809800" y="1971567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7" name="Google Shape;397;p50"/>
          <p:cNvSpPr txBox="1"/>
          <p:nvPr/>
        </p:nvSpPr>
        <p:spPr>
          <a:xfrm>
            <a:off x="3820267" y="1408400"/>
            <a:ext cx="48468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32x32x3 image</a:t>
            </a:r>
            <a:endParaRPr sz="3200"/>
          </a:p>
          <a:p>
            <a:r>
              <a:rPr lang="en" sz="3200"/>
              <a:t>5x5x3 filter</a:t>
            </a:r>
            <a:endParaRPr sz="3200"/>
          </a:p>
        </p:txBody>
      </p:sp>
      <p:cxnSp>
        <p:nvCxnSpPr>
          <p:cNvPr id="398" name="Google Shape;398;p50"/>
          <p:cNvCxnSpPr>
            <a:stCxn id="397" idx="1"/>
          </p:cNvCxnSpPr>
          <p:nvPr/>
        </p:nvCxnSpPr>
        <p:spPr>
          <a:xfrm flipH="1">
            <a:off x="2312267" y="1776800"/>
            <a:ext cx="1508000" cy="264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50"/>
          <p:cNvCxnSpPr/>
          <p:nvPr/>
        </p:nvCxnSpPr>
        <p:spPr>
          <a:xfrm flipH="1">
            <a:off x="1869400" y="2375481"/>
            <a:ext cx="1893200" cy="7996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0" name="Google Shape;400;p50"/>
          <p:cNvCxnSpPr/>
          <p:nvPr/>
        </p:nvCxnSpPr>
        <p:spPr>
          <a:xfrm>
            <a:off x="5308233" y="3824767"/>
            <a:ext cx="31544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1" name="Google Shape;401;p50"/>
          <p:cNvSpPr txBox="1"/>
          <p:nvPr/>
        </p:nvSpPr>
        <p:spPr>
          <a:xfrm>
            <a:off x="5308233" y="4008567"/>
            <a:ext cx="4190400" cy="10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convolve (slide) over all spatial locations</a:t>
            </a:r>
            <a:endParaRPr sz="2400"/>
          </a:p>
        </p:txBody>
      </p:sp>
      <p:sp>
        <p:nvSpPr>
          <p:cNvPr id="402" name="Google Shape;402;p50"/>
          <p:cNvSpPr/>
          <p:nvPr/>
        </p:nvSpPr>
        <p:spPr>
          <a:xfrm>
            <a:off x="9445633" y="1981767"/>
            <a:ext cx="1275200" cy="36772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3" name="Google Shape;403;p50"/>
          <p:cNvSpPr txBox="1"/>
          <p:nvPr/>
        </p:nvSpPr>
        <p:spPr>
          <a:xfrm>
            <a:off x="9291633" y="1092200"/>
            <a:ext cx="2567200" cy="7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activation maps</a:t>
            </a:r>
            <a:endParaRPr sz="2400" b="1"/>
          </a:p>
        </p:txBody>
      </p:sp>
      <p:sp>
        <p:nvSpPr>
          <p:cNvPr id="404" name="Google Shape;404;p50"/>
          <p:cNvSpPr txBox="1"/>
          <p:nvPr/>
        </p:nvSpPr>
        <p:spPr>
          <a:xfrm>
            <a:off x="9566692" y="5648772"/>
            <a:ext cx="437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</a:t>
            </a:r>
            <a:endParaRPr sz="2400"/>
          </a:p>
        </p:txBody>
      </p:sp>
      <p:sp>
        <p:nvSpPr>
          <p:cNvPr id="405" name="Google Shape;405;p50"/>
          <p:cNvSpPr txBox="1"/>
          <p:nvPr/>
        </p:nvSpPr>
        <p:spPr>
          <a:xfrm>
            <a:off x="10290033" y="5186233"/>
            <a:ext cx="731600" cy="2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  <a:endParaRPr sz="2400"/>
          </a:p>
        </p:txBody>
      </p:sp>
      <p:sp>
        <p:nvSpPr>
          <p:cNvPr id="406" name="Google Shape;406;p50"/>
          <p:cNvSpPr txBox="1"/>
          <p:nvPr/>
        </p:nvSpPr>
        <p:spPr>
          <a:xfrm>
            <a:off x="11089504" y="3080951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  <a:endParaRPr sz="2400"/>
          </a:p>
        </p:txBody>
      </p:sp>
      <p:sp>
        <p:nvSpPr>
          <p:cNvPr id="407" name="Google Shape;407;p50"/>
          <p:cNvSpPr/>
          <p:nvPr/>
        </p:nvSpPr>
        <p:spPr>
          <a:xfrm>
            <a:off x="9814304" y="1986167"/>
            <a:ext cx="1275200" cy="36772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8" name="Google Shape;408;p50"/>
          <p:cNvSpPr txBox="1"/>
          <p:nvPr/>
        </p:nvSpPr>
        <p:spPr>
          <a:xfrm>
            <a:off x="2877969" y="5478772"/>
            <a:ext cx="67520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/>
              <a:t>consider a second, </a:t>
            </a:r>
            <a:r>
              <a:rPr lang="en" sz="3200" dirty="0">
                <a:solidFill>
                  <a:srgbClr val="92D050"/>
                </a:solidFill>
              </a:rPr>
              <a:t>green</a:t>
            </a:r>
            <a:r>
              <a:rPr lang="en" sz="3200" dirty="0"/>
              <a:t> filter</a:t>
            </a:r>
            <a:endParaRPr sz="32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1"/>
          <p:cNvSpPr/>
          <p:nvPr/>
        </p:nvSpPr>
        <p:spPr>
          <a:xfrm>
            <a:off x="1629167" y="1283000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4" name="Google Shape;414;p51"/>
          <p:cNvSpPr/>
          <p:nvPr/>
        </p:nvSpPr>
        <p:spPr>
          <a:xfrm>
            <a:off x="7604467" y="1283000"/>
            <a:ext cx="1275200" cy="36772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5" name="Google Shape;415;p51"/>
          <p:cNvSpPr txBox="1"/>
          <p:nvPr/>
        </p:nvSpPr>
        <p:spPr>
          <a:xfrm>
            <a:off x="2446000" y="4349667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416" name="Google Shape;416;p51"/>
          <p:cNvSpPr txBox="1"/>
          <p:nvPr/>
        </p:nvSpPr>
        <p:spPr>
          <a:xfrm>
            <a:off x="2931733" y="1585433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417" name="Google Shape;417;p51"/>
          <p:cNvSpPr txBox="1"/>
          <p:nvPr/>
        </p:nvSpPr>
        <p:spPr>
          <a:xfrm>
            <a:off x="1551851" y="4871843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  <a:endParaRPr sz="2400"/>
          </a:p>
        </p:txBody>
      </p:sp>
      <p:cxnSp>
        <p:nvCxnSpPr>
          <p:cNvPr id="418" name="Google Shape;418;p51"/>
          <p:cNvCxnSpPr/>
          <p:nvPr/>
        </p:nvCxnSpPr>
        <p:spPr>
          <a:xfrm>
            <a:off x="3771867" y="3126000"/>
            <a:ext cx="31544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9" name="Google Shape;419;p51"/>
          <p:cNvSpPr txBox="1"/>
          <p:nvPr/>
        </p:nvSpPr>
        <p:spPr>
          <a:xfrm>
            <a:off x="3802433" y="3249333"/>
            <a:ext cx="4363200" cy="5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Convolution Layer</a:t>
            </a:r>
            <a:endParaRPr sz="2400"/>
          </a:p>
        </p:txBody>
      </p:sp>
      <p:sp>
        <p:nvSpPr>
          <p:cNvPr id="420" name="Google Shape;420;p51"/>
          <p:cNvSpPr/>
          <p:nvPr/>
        </p:nvSpPr>
        <p:spPr>
          <a:xfrm>
            <a:off x="7803637" y="1283000"/>
            <a:ext cx="1275200" cy="36772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1" name="Google Shape;421;p51"/>
          <p:cNvSpPr txBox="1"/>
          <p:nvPr/>
        </p:nvSpPr>
        <p:spPr>
          <a:xfrm>
            <a:off x="7774267" y="698233"/>
            <a:ext cx="2751200" cy="7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activation maps</a:t>
            </a:r>
            <a:endParaRPr sz="2400" b="1"/>
          </a:p>
        </p:txBody>
      </p:sp>
      <p:sp>
        <p:nvSpPr>
          <p:cNvPr id="422" name="Google Shape;422;p51"/>
          <p:cNvSpPr txBox="1"/>
          <p:nvPr/>
        </p:nvSpPr>
        <p:spPr>
          <a:xfrm>
            <a:off x="7954429" y="4900972"/>
            <a:ext cx="437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6</a:t>
            </a:r>
            <a:endParaRPr sz="2400"/>
          </a:p>
        </p:txBody>
      </p:sp>
      <p:sp>
        <p:nvSpPr>
          <p:cNvPr id="423" name="Google Shape;423;p51"/>
          <p:cNvSpPr txBox="1"/>
          <p:nvPr/>
        </p:nvSpPr>
        <p:spPr>
          <a:xfrm>
            <a:off x="9361873" y="431903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  <a:endParaRPr sz="2400"/>
          </a:p>
        </p:txBody>
      </p:sp>
      <p:sp>
        <p:nvSpPr>
          <p:cNvPr id="424" name="Google Shape;424;p51"/>
          <p:cNvSpPr txBox="1"/>
          <p:nvPr/>
        </p:nvSpPr>
        <p:spPr>
          <a:xfrm>
            <a:off x="10017473" y="2211951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  <a:endParaRPr sz="2400"/>
          </a:p>
        </p:txBody>
      </p:sp>
      <p:sp>
        <p:nvSpPr>
          <p:cNvPr id="425" name="Google Shape;425;p51"/>
          <p:cNvSpPr txBox="1"/>
          <p:nvPr/>
        </p:nvSpPr>
        <p:spPr>
          <a:xfrm>
            <a:off x="881780" y="212066"/>
            <a:ext cx="11628000" cy="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For example, if we had 6 5x5 filters, we’ll get 6 separate activation maps:</a:t>
            </a:r>
            <a:endParaRPr sz="2667"/>
          </a:p>
        </p:txBody>
      </p:sp>
      <p:sp>
        <p:nvSpPr>
          <p:cNvPr id="426" name="Google Shape;426;p51"/>
          <p:cNvSpPr/>
          <p:nvPr/>
        </p:nvSpPr>
        <p:spPr>
          <a:xfrm>
            <a:off x="8006837" y="1283000"/>
            <a:ext cx="1275200" cy="36772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7" name="Google Shape;427;p51"/>
          <p:cNvSpPr/>
          <p:nvPr/>
        </p:nvSpPr>
        <p:spPr>
          <a:xfrm>
            <a:off x="8210037" y="1283000"/>
            <a:ext cx="1275200" cy="36772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8" name="Google Shape;428;p51"/>
          <p:cNvSpPr/>
          <p:nvPr/>
        </p:nvSpPr>
        <p:spPr>
          <a:xfrm>
            <a:off x="8413237" y="1283000"/>
            <a:ext cx="1275200" cy="36772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9" name="Google Shape;429;p51"/>
          <p:cNvSpPr/>
          <p:nvPr/>
        </p:nvSpPr>
        <p:spPr>
          <a:xfrm>
            <a:off x="8616437" y="1283000"/>
            <a:ext cx="1275200" cy="36772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0" name="Google Shape;430;p51"/>
          <p:cNvSpPr txBox="1"/>
          <p:nvPr/>
        </p:nvSpPr>
        <p:spPr>
          <a:xfrm>
            <a:off x="2053037" y="5733101"/>
            <a:ext cx="115012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We stack these up to get a new “image” of size 28x28x6!</a:t>
            </a:r>
            <a:endParaRPr sz="2667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3"/>
          <p:cNvSpPr txBox="1"/>
          <p:nvPr/>
        </p:nvSpPr>
        <p:spPr>
          <a:xfrm>
            <a:off x="873700" y="206686"/>
            <a:ext cx="11724000" cy="13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ConvNet is a sequence of Convolution Layers, interspersed with activation functions</a:t>
            </a:r>
            <a:endParaRPr sz="2400" dirty="0"/>
          </a:p>
        </p:txBody>
      </p:sp>
      <p:sp>
        <p:nvSpPr>
          <p:cNvPr id="454" name="Google Shape;454;p53"/>
          <p:cNvSpPr/>
          <p:nvPr/>
        </p:nvSpPr>
        <p:spPr>
          <a:xfrm>
            <a:off x="236100" y="1501733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5" name="Google Shape;455;p53"/>
          <p:cNvSpPr txBox="1"/>
          <p:nvPr/>
        </p:nvSpPr>
        <p:spPr>
          <a:xfrm>
            <a:off x="1052933" y="4568400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456" name="Google Shape;456;p53"/>
          <p:cNvSpPr txBox="1"/>
          <p:nvPr/>
        </p:nvSpPr>
        <p:spPr>
          <a:xfrm>
            <a:off x="1538667" y="1804167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457" name="Google Shape;457;p53"/>
          <p:cNvSpPr txBox="1"/>
          <p:nvPr/>
        </p:nvSpPr>
        <p:spPr>
          <a:xfrm>
            <a:off x="158784" y="5090576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  <a:endParaRPr sz="2400"/>
          </a:p>
        </p:txBody>
      </p:sp>
      <p:cxnSp>
        <p:nvCxnSpPr>
          <p:cNvPr id="458" name="Google Shape;458;p53"/>
          <p:cNvCxnSpPr/>
          <p:nvPr/>
        </p:nvCxnSpPr>
        <p:spPr>
          <a:xfrm>
            <a:off x="1975833" y="3206600"/>
            <a:ext cx="1316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9" name="Google Shape;459;p53"/>
          <p:cNvSpPr/>
          <p:nvPr/>
        </p:nvSpPr>
        <p:spPr>
          <a:xfrm>
            <a:off x="3588900" y="1501733"/>
            <a:ext cx="1275200" cy="36772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0" name="Google Shape;460;p53"/>
          <p:cNvSpPr txBox="1"/>
          <p:nvPr/>
        </p:nvSpPr>
        <p:spPr>
          <a:xfrm>
            <a:off x="4405733" y="4568400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  <a:endParaRPr sz="2400"/>
          </a:p>
        </p:txBody>
      </p:sp>
      <p:sp>
        <p:nvSpPr>
          <p:cNvPr id="461" name="Google Shape;461;p53"/>
          <p:cNvSpPr txBox="1"/>
          <p:nvPr/>
        </p:nvSpPr>
        <p:spPr>
          <a:xfrm>
            <a:off x="4891467" y="1804167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  <a:endParaRPr sz="2400"/>
          </a:p>
        </p:txBody>
      </p:sp>
      <p:sp>
        <p:nvSpPr>
          <p:cNvPr id="462" name="Google Shape;462;p53"/>
          <p:cNvSpPr txBox="1"/>
          <p:nvPr/>
        </p:nvSpPr>
        <p:spPr>
          <a:xfrm>
            <a:off x="3511584" y="5090576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6</a:t>
            </a:r>
            <a:endParaRPr sz="2400"/>
          </a:p>
        </p:txBody>
      </p:sp>
      <p:sp>
        <p:nvSpPr>
          <p:cNvPr id="463" name="Google Shape;463;p53"/>
          <p:cNvSpPr txBox="1"/>
          <p:nvPr/>
        </p:nvSpPr>
        <p:spPr>
          <a:xfrm>
            <a:off x="2028267" y="3428800"/>
            <a:ext cx="13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CONV,</a:t>
            </a:r>
            <a:endParaRPr sz="2400"/>
          </a:p>
          <a:p>
            <a:r>
              <a:rPr lang="en" sz="2400"/>
              <a:t>ReLU</a:t>
            </a:r>
            <a:endParaRPr sz="2400"/>
          </a:p>
          <a:p>
            <a:r>
              <a:rPr lang="en" sz="2400"/>
              <a:t>e.g. 6 5x5x3 filters</a:t>
            </a:r>
            <a:endParaRPr sz="2400"/>
          </a:p>
        </p:txBody>
      </p:sp>
      <p:cxnSp>
        <p:nvCxnSpPr>
          <p:cNvPr id="464" name="Google Shape;464;p53"/>
          <p:cNvCxnSpPr/>
          <p:nvPr/>
        </p:nvCxnSpPr>
        <p:spPr>
          <a:xfrm>
            <a:off x="5633433" y="3206600"/>
            <a:ext cx="1316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53"/>
          <p:cNvSpPr txBox="1"/>
          <p:nvPr/>
        </p:nvSpPr>
        <p:spPr>
          <a:xfrm>
            <a:off x="5685867" y="3530400"/>
            <a:ext cx="14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CONV,</a:t>
            </a:r>
            <a:endParaRPr sz="2400"/>
          </a:p>
          <a:p>
            <a:r>
              <a:rPr lang="en" sz="2400"/>
              <a:t>ReLU</a:t>
            </a:r>
            <a:endParaRPr sz="2400"/>
          </a:p>
          <a:p>
            <a:r>
              <a:rPr lang="en" sz="2400"/>
              <a:t>e.g. 10 5x5x</a:t>
            </a:r>
            <a:r>
              <a:rPr lang="en" sz="2400" b="1"/>
              <a:t>6 </a:t>
            </a:r>
            <a:r>
              <a:rPr lang="en" sz="2400"/>
              <a:t>filters</a:t>
            </a:r>
            <a:endParaRPr sz="2400"/>
          </a:p>
        </p:txBody>
      </p:sp>
      <p:sp>
        <p:nvSpPr>
          <p:cNvPr id="466" name="Google Shape;466;p53"/>
          <p:cNvSpPr/>
          <p:nvPr/>
        </p:nvSpPr>
        <p:spPr>
          <a:xfrm>
            <a:off x="7246500" y="1501733"/>
            <a:ext cx="1275200" cy="36772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67" name="Google Shape;467;p53"/>
          <p:cNvCxnSpPr/>
          <p:nvPr/>
        </p:nvCxnSpPr>
        <p:spPr>
          <a:xfrm>
            <a:off x="9087833" y="3206600"/>
            <a:ext cx="1316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8" name="Google Shape;468;p53"/>
          <p:cNvSpPr txBox="1"/>
          <p:nvPr/>
        </p:nvSpPr>
        <p:spPr>
          <a:xfrm>
            <a:off x="9140267" y="3530400"/>
            <a:ext cx="13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/>
              <a:t>CONV,</a:t>
            </a:r>
            <a:endParaRPr sz="2133"/>
          </a:p>
          <a:p>
            <a:r>
              <a:rPr lang="en" sz="2133"/>
              <a:t>ReLU</a:t>
            </a:r>
            <a:endParaRPr sz="2133"/>
          </a:p>
        </p:txBody>
      </p:sp>
      <p:sp>
        <p:nvSpPr>
          <p:cNvPr id="469" name="Google Shape;469;p53"/>
          <p:cNvSpPr txBox="1"/>
          <p:nvPr/>
        </p:nvSpPr>
        <p:spPr>
          <a:xfrm>
            <a:off x="10762400" y="2880200"/>
            <a:ext cx="12752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….</a:t>
            </a:r>
            <a:endParaRPr sz="3200"/>
          </a:p>
        </p:txBody>
      </p:sp>
      <p:sp>
        <p:nvSpPr>
          <p:cNvPr id="470" name="Google Shape;470;p53"/>
          <p:cNvSpPr txBox="1"/>
          <p:nvPr/>
        </p:nvSpPr>
        <p:spPr>
          <a:xfrm>
            <a:off x="7067584" y="5090576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10</a:t>
            </a:r>
            <a:endParaRPr sz="2400"/>
          </a:p>
        </p:txBody>
      </p:sp>
      <p:sp>
        <p:nvSpPr>
          <p:cNvPr id="471" name="Google Shape;471;p53"/>
          <p:cNvSpPr txBox="1"/>
          <p:nvPr/>
        </p:nvSpPr>
        <p:spPr>
          <a:xfrm>
            <a:off x="8063333" y="4568400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24</a:t>
            </a:r>
            <a:endParaRPr sz="2400"/>
          </a:p>
        </p:txBody>
      </p:sp>
      <p:sp>
        <p:nvSpPr>
          <p:cNvPr id="472" name="Google Shape;472;p53"/>
          <p:cNvSpPr txBox="1"/>
          <p:nvPr/>
        </p:nvSpPr>
        <p:spPr>
          <a:xfrm>
            <a:off x="8549067" y="1804167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24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7BB2F2-78D1-4C40-8DBC-876C50C83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14" y="457513"/>
            <a:ext cx="11052698" cy="571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77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00" y="610534"/>
            <a:ext cx="5745133" cy="5941133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7"/>
          <p:cNvSpPr/>
          <p:nvPr/>
        </p:nvSpPr>
        <p:spPr>
          <a:xfrm>
            <a:off x="1424289" y="849833"/>
            <a:ext cx="911600" cy="8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5" name="Google Shape;495;p57"/>
          <p:cNvSpPr/>
          <p:nvPr/>
        </p:nvSpPr>
        <p:spPr>
          <a:xfrm>
            <a:off x="568833" y="610533"/>
            <a:ext cx="1276400" cy="23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96" name="Google Shape;49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5900" y="734706"/>
            <a:ext cx="9550867" cy="34373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7"/>
          <p:cNvSpPr txBox="1"/>
          <p:nvPr/>
        </p:nvSpPr>
        <p:spPr>
          <a:xfrm>
            <a:off x="8355667" y="1125200"/>
            <a:ext cx="36932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example 5x5 filters</a:t>
            </a:r>
            <a:endParaRPr sz="3200"/>
          </a:p>
          <a:p>
            <a:r>
              <a:rPr lang="en" sz="2400"/>
              <a:t>(32 total)</a:t>
            </a:r>
            <a:endParaRPr sz="2400"/>
          </a:p>
        </p:txBody>
      </p:sp>
      <p:sp>
        <p:nvSpPr>
          <p:cNvPr id="498" name="Google Shape;498;p57"/>
          <p:cNvSpPr/>
          <p:nvPr/>
        </p:nvSpPr>
        <p:spPr>
          <a:xfrm>
            <a:off x="2404223" y="734835"/>
            <a:ext cx="330400" cy="343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9" name="Google Shape;499;p57"/>
          <p:cNvSpPr/>
          <p:nvPr/>
        </p:nvSpPr>
        <p:spPr>
          <a:xfrm>
            <a:off x="670433" y="2260800"/>
            <a:ext cx="754000" cy="843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00" name="Google Shape;500;p57"/>
          <p:cNvCxnSpPr>
            <a:stCxn id="498" idx="2"/>
            <a:endCxn id="499" idx="3"/>
          </p:cNvCxnSpPr>
          <p:nvPr/>
        </p:nvCxnSpPr>
        <p:spPr>
          <a:xfrm flipH="1">
            <a:off x="1424623" y="1078435"/>
            <a:ext cx="1144800" cy="160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1" name="Google Shape;501;p57"/>
          <p:cNvSpPr txBox="1"/>
          <p:nvPr/>
        </p:nvSpPr>
        <p:spPr>
          <a:xfrm>
            <a:off x="6417567" y="2536200"/>
            <a:ext cx="5469200" cy="3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3200"/>
          </a:p>
        </p:txBody>
      </p:sp>
      <p:pic>
        <p:nvPicPr>
          <p:cNvPr id="502" name="Google Shape;50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2901" y="4385466"/>
            <a:ext cx="5389532" cy="63033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7"/>
          <p:cNvSpPr txBox="1"/>
          <p:nvPr/>
        </p:nvSpPr>
        <p:spPr>
          <a:xfrm>
            <a:off x="6940167" y="2897900"/>
            <a:ext cx="5046800" cy="11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We call the layer convolutional because it is related to convolution of two signals:</a:t>
            </a:r>
            <a:endParaRPr sz="2400"/>
          </a:p>
        </p:txBody>
      </p:sp>
      <p:cxnSp>
        <p:nvCxnSpPr>
          <p:cNvPr id="504" name="Google Shape;504;p57"/>
          <p:cNvCxnSpPr/>
          <p:nvPr/>
        </p:nvCxnSpPr>
        <p:spPr>
          <a:xfrm rot="10800000">
            <a:off x="10232167" y="4940333"/>
            <a:ext cx="0" cy="60400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5" name="Google Shape;505;p57"/>
          <p:cNvSpPr txBox="1"/>
          <p:nvPr/>
        </p:nvSpPr>
        <p:spPr>
          <a:xfrm>
            <a:off x="7860233" y="5500633"/>
            <a:ext cx="42960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element-wise multiplication and sum of a filter and the signal (image)</a:t>
            </a:r>
            <a:endParaRPr sz="2400"/>
          </a:p>
        </p:txBody>
      </p:sp>
      <p:sp>
        <p:nvSpPr>
          <p:cNvPr id="506" name="Google Shape;506;p57"/>
          <p:cNvSpPr txBox="1"/>
          <p:nvPr/>
        </p:nvSpPr>
        <p:spPr>
          <a:xfrm>
            <a:off x="2709033" y="931949"/>
            <a:ext cx="5745200" cy="3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one filter =&gt; </a:t>
            </a:r>
            <a:endParaRPr sz="2400"/>
          </a:p>
          <a:p>
            <a:r>
              <a:rPr lang="en" sz="2400"/>
              <a:t>one activation map</a:t>
            </a:r>
            <a:endParaRPr sz="2400"/>
          </a:p>
        </p:txBody>
      </p:sp>
      <p:sp>
        <p:nvSpPr>
          <p:cNvPr id="507" name="Google Shape;507;p57"/>
          <p:cNvSpPr/>
          <p:nvPr/>
        </p:nvSpPr>
        <p:spPr>
          <a:xfrm>
            <a:off x="6544789" y="746301"/>
            <a:ext cx="330400" cy="343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08" name="Google Shape;508;p57"/>
          <p:cNvCxnSpPr>
            <a:stCxn id="507" idx="2"/>
          </p:cNvCxnSpPr>
          <p:nvPr/>
        </p:nvCxnSpPr>
        <p:spPr>
          <a:xfrm flipH="1">
            <a:off x="1404389" y="1089901"/>
            <a:ext cx="5305600" cy="29408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9" name="Google Shape;509;p57"/>
          <p:cNvSpPr/>
          <p:nvPr/>
        </p:nvSpPr>
        <p:spPr>
          <a:xfrm>
            <a:off x="670433" y="3976487"/>
            <a:ext cx="754000" cy="843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0" name="Google Shape;510;p57"/>
          <p:cNvSpPr txBox="1"/>
          <p:nvPr/>
        </p:nvSpPr>
        <p:spPr>
          <a:xfrm>
            <a:off x="4761300" y="6101400"/>
            <a:ext cx="1881600" cy="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Figure copyright Andrej Karpathy.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5" name="Google Shape;515;p58"/>
          <p:cNvGraphicFramePr/>
          <p:nvPr/>
        </p:nvGraphicFramePr>
        <p:xfrm>
          <a:off x="403367" y="1833067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044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44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44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44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44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44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044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16" name="Google Shape;516;p58"/>
          <p:cNvSpPr txBox="1"/>
          <p:nvPr/>
        </p:nvSpPr>
        <p:spPr>
          <a:xfrm>
            <a:off x="4978800" y="1785100"/>
            <a:ext cx="6824800" cy="2452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/>
              <a:t>7x7 input (spatially)</a:t>
            </a:r>
            <a:endParaRPr sz="3200" dirty="0"/>
          </a:p>
          <a:p>
            <a:r>
              <a:rPr lang="en" sz="3200" dirty="0"/>
              <a:t>assume 3x3 filter</a:t>
            </a:r>
            <a:endParaRPr sz="3200" dirty="0"/>
          </a:p>
        </p:txBody>
      </p:sp>
      <p:sp>
        <p:nvSpPr>
          <p:cNvPr id="517" name="Google Shape;517;p58"/>
          <p:cNvSpPr txBox="1"/>
          <p:nvPr/>
        </p:nvSpPr>
        <p:spPr>
          <a:xfrm>
            <a:off x="1853567" y="1059167"/>
            <a:ext cx="731600" cy="61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518" name="Google Shape;518;p58"/>
          <p:cNvSpPr txBox="1"/>
          <p:nvPr/>
        </p:nvSpPr>
        <p:spPr>
          <a:xfrm>
            <a:off x="4127600" y="3551967"/>
            <a:ext cx="782800" cy="3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/>
              <a:t>7</a:t>
            </a:r>
            <a:endParaRPr sz="3200" dirty="0"/>
          </a:p>
        </p:txBody>
      </p:sp>
      <p:sp>
        <p:nvSpPr>
          <p:cNvPr id="519" name="Google Shape;519;p58"/>
          <p:cNvSpPr txBox="1"/>
          <p:nvPr/>
        </p:nvSpPr>
        <p:spPr>
          <a:xfrm>
            <a:off x="184200" y="80600"/>
            <a:ext cx="11167200" cy="80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 dirty="0"/>
              <a:t>A closer look at spatial dimensions:</a:t>
            </a:r>
            <a:endParaRPr sz="2933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4" name="Google Shape;524;p59"/>
          <p:cNvGraphicFramePr/>
          <p:nvPr/>
        </p:nvGraphicFramePr>
        <p:xfrm>
          <a:off x="403367" y="1833067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25" name="Google Shape;525;p59"/>
          <p:cNvSpPr txBox="1"/>
          <p:nvPr/>
        </p:nvSpPr>
        <p:spPr>
          <a:xfrm>
            <a:off x="4978800" y="1785100"/>
            <a:ext cx="68248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7x7 input (spatially)</a:t>
            </a:r>
            <a:endParaRPr sz="3200"/>
          </a:p>
          <a:p>
            <a:r>
              <a:rPr lang="en" sz="3200"/>
              <a:t>assume 3x3 filter</a:t>
            </a:r>
            <a:endParaRPr sz="3200"/>
          </a:p>
        </p:txBody>
      </p:sp>
      <p:sp>
        <p:nvSpPr>
          <p:cNvPr id="526" name="Google Shape;526;p59"/>
          <p:cNvSpPr txBox="1"/>
          <p:nvPr/>
        </p:nvSpPr>
        <p:spPr>
          <a:xfrm>
            <a:off x="1853567" y="1059167"/>
            <a:ext cx="731600" cy="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527" name="Google Shape;527;p59"/>
          <p:cNvSpPr txBox="1"/>
          <p:nvPr/>
        </p:nvSpPr>
        <p:spPr>
          <a:xfrm>
            <a:off x="4127600" y="3551967"/>
            <a:ext cx="7828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528" name="Google Shape;528;p59"/>
          <p:cNvSpPr txBox="1"/>
          <p:nvPr/>
        </p:nvSpPr>
        <p:spPr>
          <a:xfrm>
            <a:off x="184200" y="80600"/>
            <a:ext cx="111672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/>
              <a:t>A closer look at spatial dimensions:</a:t>
            </a:r>
            <a:endParaRPr sz="2933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0"/>
          <p:cNvSpPr txBox="1"/>
          <p:nvPr/>
        </p:nvSpPr>
        <p:spPr>
          <a:xfrm>
            <a:off x="4978800" y="1785100"/>
            <a:ext cx="68248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7x7 input (spatially)</a:t>
            </a:r>
            <a:endParaRPr sz="3200"/>
          </a:p>
          <a:p>
            <a:r>
              <a:rPr lang="en" sz="3200"/>
              <a:t>assume 3x3 filter</a:t>
            </a:r>
            <a:endParaRPr sz="3200"/>
          </a:p>
        </p:txBody>
      </p:sp>
      <p:sp>
        <p:nvSpPr>
          <p:cNvPr id="534" name="Google Shape;534;p60"/>
          <p:cNvSpPr txBox="1"/>
          <p:nvPr/>
        </p:nvSpPr>
        <p:spPr>
          <a:xfrm>
            <a:off x="1853567" y="1059167"/>
            <a:ext cx="731600" cy="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535" name="Google Shape;535;p60"/>
          <p:cNvSpPr txBox="1"/>
          <p:nvPr/>
        </p:nvSpPr>
        <p:spPr>
          <a:xfrm>
            <a:off x="4127600" y="3551967"/>
            <a:ext cx="7828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536" name="Google Shape;536;p60"/>
          <p:cNvSpPr txBox="1"/>
          <p:nvPr/>
        </p:nvSpPr>
        <p:spPr>
          <a:xfrm>
            <a:off x="184200" y="80600"/>
            <a:ext cx="111672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/>
              <a:t>A closer look at spatial dimensions:</a:t>
            </a:r>
            <a:endParaRPr sz="2933"/>
          </a:p>
        </p:txBody>
      </p:sp>
      <p:graphicFrame>
        <p:nvGraphicFramePr>
          <p:cNvPr id="537" name="Google Shape;537;p60"/>
          <p:cNvGraphicFramePr/>
          <p:nvPr/>
        </p:nvGraphicFramePr>
        <p:xfrm>
          <a:off x="403367" y="1833067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1"/>
          <p:cNvSpPr txBox="1"/>
          <p:nvPr/>
        </p:nvSpPr>
        <p:spPr>
          <a:xfrm>
            <a:off x="4978800" y="1785100"/>
            <a:ext cx="68248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7x7 input (spatially)</a:t>
            </a:r>
            <a:endParaRPr sz="3200"/>
          </a:p>
          <a:p>
            <a:r>
              <a:rPr lang="en" sz="3200"/>
              <a:t>assume 3x3 filter</a:t>
            </a:r>
            <a:endParaRPr sz="3200"/>
          </a:p>
        </p:txBody>
      </p:sp>
      <p:sp>
        <p:nvSpPr>
          <p:cNvPr id="543" name="Google Shape;543;p61"/>
          <p:cNvSpPr txBox="1"/>
          <p:nvPr/>
        </p:nvSpPr>
        <p:spPr>
          <a:xfrm>
            <a:off x="1853567" y="1059167"/>
            <a:ext cx="731600" cy="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544" name="Google Shape;544;p61"/>
          <p:cNvSpPr txBox="1"/>
          <p:nvPr/>
        </p:nvSpPr>
        <p:spPr>
          <a:xfrm>
            <a:off x="4127600" y="3551967"/>
            <a:ext cx="7828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545" name="Google Shape;545;p61"/>
          <p:cNvSpPr txBox="1"/>
          <p:nvPr/>
        </p:nvSpPr>
        <p:spPr>
          <a:xfrm>
            <a:off x="184200" y="80600"/>
            <a:ext cx="111672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/>
              <a:t>A closer look at spatial dimensions:</a:t>
            </a:r>
            <a:endParaRPr sz="2933"/>
          </a:p>
        </p:txBody>
      </p:sp>
      <p:graphicFrame>
        <p:nvGraphicFramePr>
          <p:cNvPr id="546" name="Google Shape;546;p61"/>
          <p:cNvGraphicFramePr/>
          <p:nvPr/>
        </p:nvGraphicFramePr>
        <p:xfrm>
          <a:off x="388400" y="1799707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2"/>
          <p:cNvSpPr txBox="1"/>
          <p:nvPr/>
        </p:nvSpPr>
        <p:spPr>
          <a:xfrm>
            <a:off x="4978800" y="1785100"/>
            <a:ext cx="68248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7x7 input (spatially)</a:t>
            </a:r>
            <a:endParaRPr sz="3200"/>
          </a:p>
          <a:p>
            <a:r>
              <a:rPr lang="en" sz="3200"/>
              <a:t>assume 3x3 filter</a:t>
            </a:r>
            <a:endParaRPr sz="3200"/>
          </a:p>
        </p:txBody>
      </p:sp>
      <p:sp>
        <p:nvSpPr>
          <p:cNvPr id="552" name="Google Shape;552;p62"/>
          <p:cNvSpPr txBox="1"/>
          <p:nvPr/>
        </p:nvSpPr>
        <p:spPr>
          <a:xfrm>
            <a:off x="1853567" y="1059167"/>
            <a:ext cx="731600" cy="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553" name="Google Shape;553;p62"/>
          <p:cNvSpPr txBox="1"/>
          <p:nvPr/>
        </p:nvSpPr>
        <p:spPr>
          <a:xfrm>
            <a:off x="4127600" y="3551967"/>
            <a:ext cx="7828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554" name="Google Shape;554;p62"/>
          <p:cNvSpPr txBox="1"/>
          <p:nvPr/>
        </p:nvSpPr>
        <p:spPr>
          <a:xfrm>
            <a:off x="184200" y="80600"/>
            <a:ext cx="111672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/>
              <a:t>A closer look at spatial dimensions:</a:t>
            </a:r>
            <a:endParaRPr sz="2933"/>
          </a:p>
        </p:txBody>
      </p:sp>
      <p:graphicFrame>
        <p:nvGraphicFramePr>
          <p:cNvPr id="555" name="Google Shape;555;p62"/>
          <p:cNvGraphicFramePr/>
          <p:nvPr/>
        </p:nvGraphicFramePr>
        <p:xfrm>
          <a:off x="403367" y="1833067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6" name="Google Shape;556;p62"/>
          <p:cNvSpPr txBox="1"/>
          <p:nvPr/>
        </p:nvSpPr>
        <p:spPr>
          <a:xfrm>
            <a:off x="5061367" y="1539233"/>
            <a:ext cx="4000000" cy="36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b="1"/>
              <a:t>=&gt; 5x5 output</a:t>
            </a:r>
            <a:endParaRPr sz="3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3"/>
          <p:cNvSpPr txBox="1"/>
          <p:nvPr/>
        </p:nvSpPr>
        <p:spPr>
          <a:xfrm>
            <a:off x="6096400" y="1378700"/>
            <a:ext cx="68248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7x7 input (spatially)</a:t>
            </a:r>
            <a:endParaRPr sz="3200"/>
          </a:p>
          <a:p>
            <a:r>
              <a:rPr lang="en" sz="3200"/>
              <a:t>assume 3x3 filter</a:t>
            </a:r>
            <a:endParaRPr sz="3200"/>
          </a:p>
          <a:p>
            <a:pPr>
              <a:buClr>
                <a:srgbClr val="000000"/>
              </a:buClr>
              <a:buSzPts val="1100"/>
            </a:pPr>
            <a:r>
              <a:rPr lang="en" sz="3200"/>
              <a:t>applied </a:t>
            </a:r>
            <a:r>
              <a:rPr lang="en" sz="3200" b="1"/>
              <a:t>with stride 2</a:t>
            </a:r>
            <a:endParaRPr sz="3200" b="1"/>
          </a:p>
        </p:txBody>
      </p:sp>
      <p:sp>
        <p:nvSpPr>
          <p:cNvPr id="562" name="Google Shape;562;p63"/>
          <p:cNvSpPr txBox="1"/>
          <p:nvPr/>
        </p:nvSpPr>
        <p:spPr>
          <a:xfrm>
            <a:off x="1853567" y="1059167"/>
            <a:ext cx="731600" cy="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563" name="Google Shape;563;p63"/>
          <p:cNvSpPr txBox="1"/>
          <p:nvPr/>
        </p:nvSpPr>
        <p:spPr>
          <a:xfrm>
            <a:off x="4127600" y="3551967"/>
            <a:ext cx="7828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564" name="Google Shape;564;p63"/>
          <p:cNvSpPr txBox="1"/>
          <p:nvPr/>
        </p:nvSpPr>
        <p:spPr>
          <a:xfrm>
            <a:off x="184200" y="80600"/>
            <a:ext cx="111672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/>
              <a:t>A closer look at spatial dimensions:</a:t>
            </a:r>
            <a:endParaRPr sz="2933"/>
          </a:p>
        </p:txBody>
      </p:sp>
      <p:graphicFrame>
        <p:nvGraphicFramePr>
          <p:cNvPr id="565" name="Google Shape;565;p63"/>
          <p:cNvGraphicFramePr/>
          <p:nvPr/>
        </p:nvGraphicFramePr>
        <p:xfrm>
          <a:off x="403367" y="1833067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4"/>
          <p:cNvSpPr txBox="1"/>
          <p:nvPr/>
        </p:nvSpPr>
        <p:spPr>
          <a:xfrm>
            <a:off x="6096400" y="1378700"/>
            <a:ext cx="68248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7x7 input (spatially)</a:t>
            </a:r>
            <a:endParaRPr sz="3200"/>
          </a:p>
          <a:p>
            <a:r>
              <a:rPr lang="en" sz="3200"/>
              <a:t>assume 3x3 filter</a:t>
            </a:r>
            <a:endParaRPr sz="3200"/>
          </a:p>
          <a:p>
            <a:pPr>
              <a:buClr>
                <a:srgbClr val="000000"/>
              </a:buClr>
              <a:buSzPts val="1100"/>
            </a:pPr>
            <a:r>
              <a:rPr lang="en" sz="3200"/>
              <a:t>applied </a:t>
            </a:r>
            <a:r>
              <a:rPr lang="en" sz="3200" b="1"/>
              <a:t>with stride 2</a:t>
            </a:r>
            <a:endParaRPr sz="3200" b="1"/>
          </a:p>
        </p:txBody>
      </p:sp>
      <p:sp>
        <p:nvSpPr>
          <p:cNvPr id="571" name="Google Shape;571;p64"/>
          <p:cNvSpPr txBox="1"/>
          <p:nvPr/>
        </p:nvSpPr>
        <p:spPr>
          <a:xfrm>
            <a:off x="1853567" y="1059167"/>
            <a:ext cx="731600" cy="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572" name="Google Shape;572;p64"/>
          <p:cNvSpPr txBox="1"/>
          <p:nvPr/>
        </p:nvSpPr>
        <p:spPr>
          <a:xfrm>
            <a:off x="4127600" y="3551967"/>
            <a:ext cx="7828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573" name="Google Shape;573;p64"/>
          <p:cNvSpPr txBox="1"/>
          <p:nvPr/>
        </p:nvSpPr>
        <p:spPr>
          <a:xfrm>
            <a:off x="184200" y="80600"/>
            <a:ext cx="111672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/>
              <a:t>A closer look at spatial dimensions:</a:t>
            </a:r>
            <a:endParaRPr sz="2933"/>
          </a:p>
        </p:txBody>
      </p:sp>
      <p:graphicFrame>
        <p:nvGraphicFramePr>
          <p:cNvPr id="574" name="Google Shape;574;p64"/>
          <p:cNvGraphicFramePr/>
          <p:nvPr/>
        </p:nvGraphicFramePr>
        <p:xfrm>
          <a:off x="403367" y="1833067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5"/>
          <p:cNvSpPr txBox="1"/>
          <p:nvPr/>
        </p:nvSpPr>
        <p:spPr>
          <a:xfrm>
            <a:off x="6096400" y="1378700"/>
            <a:ext cx="68248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7x7 input (spatially)</a:t>
            </a:r>
            <a:endParaRPr sz="3200"/>
          </a:p>
          <a:p>
            <a:r>
              <a:rPr lang="en" sz="3200"/>
              <a:t>assume 3x3 filter</a:t>
            </a:r>
            <a:endParaRPr sz="3200"/>
          </a:p>
          <a:p>
            <a:pPr>
              <a:buClr>
                <a:srgbClr val="000000"/>
              </a:buClr>
              <a:buSzPts val="1100"/>
            </a:pPr>
            <a:r>
              <a:rPr lang="en" sz="3200"/>
              <a:t>applied </a:t>
            </a:r>
            <a:r>
              <a:rPr lang="en" sz="3200" b="1"/>
              <a:t>with stride 2</a:t>
            </a:r>
            <a:endParaRPr sz="3200" b="1"/>
          </a:p>
          <a:p>
            <a:pPr>
              <a:buClr>
                <a:srgbClr val="000000"/>
              </a:buClr>
              <a:buSzPts val="1100"/>
            </a:pPr>
            <a:endParaRPr sz="3200" b="1"/>
          </a:p>
          <a:p>
            <a:pPr>
              <a:buClr>
                <a:srgbClr val="000000"/>
              </a:buClr>
              <a:buSzPts val="1100"/>
            </a:pPr>
            <a:r>
              <a:rPr lang="en" sz="3200" b="1"/>
              <a:t>=&gt; 3x3 output!</a:t>
            </a:r>
            <a:endParaRPr sz="3200" b="1"/>
          </a:p>
        </p:txBody>
      </p:sp>
      <p:sp>
        <p:nvSpPr>
          <p:cNvPr id="580" name="Google Shape;580;p65"/>
          <p:cNvSpPr txBox="1"/>
          <p:nvPr/>
        </p:nvSpPr>
        <p:spPr>
          <a:xfrm>
            <a:off x="1853567" y="1059167"/>
            <a:ext cx="731600" cy="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581" name="Google Shape;581;p65"/>
          <p:cNvSpPr txBox="1"/>
          <p:nvPr/>
        </p:nvSpPr>
        <p:spPr>
          <a:xfrm>
            <a:off x="4127600" y="3551967"/>
            <a:ext cx="7828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582" name="Google Shape;582;p65"/>
          <p:cNvSpPr txBox="1"/>
          <p:nvPr/>
        </p:nvSpPr>
        <p:spPr>
          <a:xfrm>
            <a:off x="184200" y="80600"/>
            <a:ext cx="111672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/>
              <a:t>A closer look at spatial dimensions:</a:t>
            </a:r>
            <a:endParaRPr sz="2933"/>
          </a:p>
        </p:txBody>
      </p:sp>
      <p:graphicFrame>
        <p:nvGraphicFramePr>
          <p:cNvPr id="583" name="Google Shape;583;p65"/>
          <p:cNvGraphicFramePr/>
          <p:nvPr/>
        </p:nvGraphicFramePr>
        <p:xfrm>
          <a:off x="403367" y="1833067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6"/>
          <p:cNvSpPr txBox="1"/>
          <p:nvPr/>
        </p:nvSpPr>
        <p:spPr>
          <a:xfrm>
            <a:off x="6096400" y="1378700"/>
            <a:ext cx="68248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7x7 input (spatially)</a:t>
            </a:r>
            <a:endParaRPr sz="3200"/>
          </a:p>
          <a:p>
            <a:r>
              <a:rPr lang="en" sz="3200"/>
              <a:t>assume 3x3 filter</a:t>
            </a:r>
            <a:endParaRPr sz="3200"/>
          </a:p>
          <a:p>
            <a:pPr>
              <a:buClr>
                <a:srgbClr val="000000"/>
              </a:buClr>
              <a:buSzPts val="1100"/>
            </a:pPr>
            <a:r>
              <a:rPr lang="en" sz="3200"/>
              <a:t>applied </a:t>
            </a:r>
            <a:r>
              <a:rPr lang="en" sz="3200" b="1"/>
              <a:t>with stride 3?</a:t>
            </a:r>
            <a:endParaRPr sz="3200" b="1"/>
          </a:p>
          <a:p>
            <a:pPr>
              <a:buClr>
                <a:srgbClr val="000000"/>
              </a:buClr>
              <a:buSzPts val="1100"/>
            </a:pPr>
            <a:endParaRPr sz="3200" b="1"/>
          </a:p>
          <a:p>
            <a:pPr>
              <a:buClr>
                <a:srgbClr val="000000"/>
              </a:buClr>
              <a:buSzPts val="1100"/>
            </a:pPr>
            <a:endParaRPr sz="3200" b="1"/>
          </a:p>
        </p:txBody>
      </p:sp>
      <p:sp>
        <p:nvSpPr>
          <p:cNvPr id="589" name="Google Shape;589;p66"/>
          <p:cNvSpPr txBox="1"/>
          <p:nvPr/>
        </p:nvSpPr>
        <p:spPr>
          <a:xfrm>
            <a:off x="1853567" y="1059167"/>
            <a:ext cx="731600" cy="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590" name="Google Shape;590;p66"/>
          <p:cNvSpPr txBox="1"/>
          <p:nvPr/>
        </p:nvSpPr>
        <p:spPr>
          <a:xfrm>
            <a:off x="4127600" y="3551967"/>
            <a:ext cx="7828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591" name="Google Shape;591;p66"/>
          <p:cNvSpPr txBox="1"/>
          <p:nvPr/>
        </p:nvSpPr>
        <p:spPr>
          <a:xfrm>
            <a:off x="184200" y="80600"/>
            <a:ext cx="111672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/>
              <a:t>A closer look at spatial dimensions:</a:t>
            </a:r>
            <a:endParaRPr sz="2933"/>
          </a:p>
        </p:txBody>
      </p:sp>
      <p:graphicFrame>
        <p:nvGraphicFramePr>
          <p:cNvPr id="592" name="Google Shape;592;p66"/>
          <p:cNvGraphicFramePr/>
          <p:nvPr/>
        </p:nvGraphicFramePr>
        <p:xfrm>
          <a:off x="403367" y="1833067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6B6B3C-599D-4701-99F4-0EFC59CE5B51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dirty="0">
                <a:latin typeface="Georgia" panose="02040502050405020303" pitchFamily="18" charset="0"/>
              </a:rPr>
              <a:t>Why Deep Learning?</a:t>
            </a:r>
          </a:p>
        </p:txBody>
      </p:sp>
    </p:spTree>
    <p:extLst>
      <p:ext uri="{BB962C8B-B14F-4D97-AF65-F5344CB8AC3E}">
        <p14:creationId xmlns:p14="http://schemas.microsoft.com/office/powerpoint/2010/main" val="873582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7"/>
          <p:cNvSpPr txBox="1"/>
          <p:nvPr/>
        </p:nvSpPr>
        <p:spPr>
          <a:xfrm>
            <a:off x="6096400" y="1378700"/>
            <a:ext cx="68248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7x7 input (spatially)</a:t>
            </a:r>
            <a:endParaRPr sz="3200"/>
          </a:p>
          <a:p>
            <a:r>
              <a:rPr lang="en" sz="3200"/>
              <a:t>assume 3x3 filter</a:t>
            </a:r>
            <a:endParaRPr sz="3200"/>
          </a:p>
          <a:p>
            <a:pPr>
              <a:buClr>
                <a:srgbClr val="000000"/>
              </a:buClr>
              <a:buSzPts val="1100"/>
            </a:pPr>
            <a:r>
              <a:rPr lang="en" sz="3200"/>
              <a:t>applied </a:t>
            </a:r>
            <a:r>
              <a:rPr lang="en" sz="3200" b="1"/>
              <a:t>with stride 3?</a:t>
            </a:r>
            <a:endParaRPr sz="3200" b="1"/>
          </a:p>
          <a:p>
            <a:pPr>
              <a:buClr>
                <a:srgbClr val="000000"/>
              </a:buClr>
              <a:buSzPts val="1100"/>
            </a:pPr>
            <a:endParaRPr sz="3200" b="1"/>
          </a:p>
          <a:p>
            <a:pPr>
              <a:buClr>
                <a:srgbClr val="000000"/>
              </a:buClr>
              <a:buSzPts val="1100"/>
            </a:pPr>
            <a:endParaRPr sz="3200" b="1"/>
          </a:p>
        </p:txBody>
      </p:sp>
      <p:sp>
        <p:nvSpPr>
          <p:cNvPr id="598" name="Google Shape;598;p67"/>
          <p:cNvSpPr txBox="1"/>
          <p:nvPr/>
        </p:nvSpPr>
        <p:spPr>
          <a:xfrm>
            <a:off x="1853567" y="1059167"/>
            <a:ext cx="731600" cy="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599" name="Google Shape;599;p67"/>
          <p:cNvSpPr txBox="1"/>
          <p:nvPr/>
        </p:nvSpPr>
        <p:spPr>
          <a:xfrm>
            <a:off x="4127600" y="3551967"/>
            <a:ext cx="7828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600" name="Google Shape;600;p67"/>
          <p:cNvSpPr txBox="1"/>
          <p:nvPr/>
        </p:nvSpPr>
        <p:spPr>
          <a:xfrm>
            <a:off x="184200" y="80600"/>
            <a:ext cx="111672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/>
              <a:t>A closer look at spatial dimensions:</a:t>
            </a:r>
            <a:endParaRPr sz="2933"/>
          </a:p>
        </p:txBody>
      </p:sp>
      <p:graphicFrame>
        <p:nvGraphicFramePr>
          <p:cNvPr id="601" name="Google Shape;601;p67"/>
          <p:cNvGraphicFramePr/>
          <p:nvPr/>
        </p:nvGraphicFramePr>
        <p:xfrm>
          <a:off x="403367" y="1833067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02" name="Google Shape;602;p67"/>
          <p:cNvSpPr txBox="1"/>
          <p:nvPr/>
        </p:nvSpPr>
        <p:spPr>
          <a:xfrm>
            <a:off x="6252867" y="3532400"/>
            <a:ext cx="5296000" cy="1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FF0000"/>
                </a:solidFill>
              </a:rPr>
              <a:t>doesn’t fit! </a:t>
            </a:r>
            <a:endParaRPr sz="3200" b="1">
              <a:solidFill>
                <a:srgbClr val="FF0000"/>
              </a:solidFill>
            </a:endParaRPr>
          </a:p>
          <a:p>
            <a:r>
              <a:rPr lang="en" sz="3200">
                <a:solidFill>
                  <a:srgbClr val="FF0000"/>
                </a:solidFill>
              </a:rPr>
              <a:t>cannot apply 3x3 filter on 7x7 input with stride 3.</a:t>
            </a:r>
            <a:endParaRPr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7" name="Google Shape;607;p68"/>
          <p:cNvGraphicFramePr/>
          <p:nvPr/>
        </p:nvGraphicFramePr>
        <p:xfrm>
          <a:off x="606567" y="1121867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608" name="Google Shape;608;p68"/>
          <p:cNvCxnSpPr/>
          <p:nvPr/>
        </p:nvCxnSpPr>
        <p:spPr>
          <a:xfrm>
            <a:off x="619300" y="837900"/>
            <a:ext cx="35944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68"/>
          <p:cNvSpPr txBox="1"/>
          <p:nvPr/>
        </p:nvSpPr>
        <p:spPr>
          <a:xfrm>
            <a:off x="1809367" y="121433"/>
            <a:ext cx="1032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3200"/>
              <a:t>N</a:t>
            </a:r>
            <a:endParaRPr sz="3200"/>
          </a:p>
          <a:p>
            <a:endParaRPr sz="3200"/>
          </a:p>
        </p:txBody>
      </p:sp>
      <p:sp>
        <p:nvSpPr>
          <p:cNvPr id="610" name="Google Shape;610;p68"/>
          <p:cNvSpPr txBox="1"/>
          <p:nvPr/>
        </p:nvSpPr>
        <p:spPr>
          <a:xfrm>
            <a:off x="4550533" y="2413300"/>
            <a:ext cx="1032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N</a:t>
            </a:r>
            <a:endParaRPr sz="3200"/>
          </a:p>
          <a:p>
            <a:endParaRPr sz="3200"/>
          </a:p>
        </p:txBody>
      </p:sp>
      <p:cxnSp>
        <p:nvCxnSpPr>
          <p:cNvPr id="611" name="Google Shape;611;p68"/>
          <p:cNvCxnSpPr/>
          <p:nvPr/>
        </p:nvCxnSpPr>
        <p:spPr>
          <a:xfrm>
            <a:off x="4400400" y="1134333"/>
            <a:ext cx="0" cy="3460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p68"/>
          <p:cNvSpPr txBox="1"/>
          <p:nvPr/>
        </p:nvSpPr>
        <p:spPr>
          <a:xfrm>
            <a:off x="1126100" y="2589917"/>
            <a:ext cx="1032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</a:t>
            </a:r>
            <a:endParaRPr sz="3200"/>
          </a:p>
          <a:p>
            <a:endParaRPr sz="3200"/>
          </a:p>
        </p:txBody>
      </p:sp>
      <p:sp>
        <p:nvSpPr>
          <p:cNvPr id="613" name="Google Shape;613;p68"/>
          <p:cNvSpPr txBox="1"/>
          <p:nvPr/>
        </p:nvSpPr>
        <p:spPr>
          <a:xfrm>
            <a:off x="2158500" y="1554517"/>
            <a:ext cx="1032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</a:t>
            </a:r>
            <a:endParaRPr sz="3200"/>
          </a:p>
          <a:p>
            <a:endParaRPr sz="3200"/>
          </a:p>
        </p:txBody>
      </p:sp>
      <p:sp>
        <p:nvSpPr>
          <p:cNvPr id="614" name="Google Shape;614;p68"/>
          <p:cNvSpPr txBox="1"/>
          <p:nvPr/>
        </p:nvSpPr>
        <p:spPr>
          <a:xfrm>
            <a:off x="6144567" y="752900"/>
            <a:ext cx="6047600" cy="3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/>
              <a:t>Output size:</a:t>
            </a:r>
            <a:endParaRPr sz="3200" dirty="0"/>
          </a:p>
          <a:p>
            <a:r>
              <a:rPr lang="en" sz="3200" b="1" dirty="0"/>
              <a:t>(N - F) / stride + 1</a:t>
            </a:r>
            <a:endParaRPr sz="3200" b="1" dirty="0"/>
          </a:p>
          <a:p>
            <a:endParaRPr sz="3200" dirty="0"/>
          </a:p>
          <a:p>
            <a:r>
              <a:rPr lang="en" sz="3200" dirty="0"/>
              <a:t>e.g. N = 7, F = 3:</a:t>
            </a:r>
            <a:endParaRPr sz="3200" dirty="0"/>
          </a:p>
          <a:p>
            <a:r>
              <a:rPr lang="en" sz="3200" dirty="0"/>
              <a:t>stride 1 =&gt; (7 - 3)/1 + 1 = 5</a:t>
            </a:r>
            <a:endParaRPr sz="3200" dirty="0"/>
          </a:p>
          <a:p>
            <a:r>
              <a:rPr lang="en" sz="3200" dirty="0"/>
              <a:t>stride 2 =&gt; (7 - 3)/2 + 1 = 3</a:t>
            </a:r>
            <a:endParaRPr sz="3200" dirty="0"/>
          </a:p>
          <a:p>
            <a:r>
              <a:rPr lang="en" sz="3200" dirty="0">
                <a:solidFill>
                  <a:srgbClr val="FF0000"/>
                </a:solidFill>
              </a:rPr>
              <a:t>stride 3 =&gt; (7 - 3)/3 + 1 = 2.33 :\</a:t>
            </a:r>
            <a:endParaRPr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58AC80A-40A1-4988-8091-DB52A83B5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859" y="58497"/>
            <a:ext cx="5930282" cy="674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2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A860EF-14B0-4206-A28A-20C51FC52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761"/>
            <a:ext cx="12192000" cy="61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46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456B27-2449-41E5-A063-F0F6B9B96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343"/>
            <a:ext cx="12192000" cy="621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850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27472-5C96-495F-AE29-F7966E5A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250"/>
            <a:ext cx="12191208" cy="60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450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DE6215-5DC1-481B-B024-E169428F0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639"/>
            <a:ext cx="12168146" cy="594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940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AD9474-D5FF-40CC-8DCF-C41293CE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358"/>
            <a:ext cx="12192000" cy="629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51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DC695A-898A-4225-B6B8-D52039463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526"/>
            <a:ext cx="12191999" cy="620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460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BDE0CE-1BD5-4ADA-AB58-48269E5A3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375"/>
            <a:ext cx="12192000" cy="63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71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FA10C9-693C-4B8E-9088-6CF3B3006725}"/>
              </a:ext>
            </a:extLst>
          </p:cNvPr>
          <p:cNvSpPr txBox="1"/>
          <p:nvPr/>
        </p:nvSpPr>
        <p:spPr>
          <a:xfrm>
            <a:off x="594804" y="2358189"/>
            <a:ext cx="115971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Shallow ML: Learns greedily (in successive manner). Stacking multiple shallow learners together will not achieve the same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Deep Learning: The layers learn the patterns jointly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A39672-70F0-4218-B30A-127454104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0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Georgia" panose="02040502050405020303" pitchFamily="18" charset="0"/>
              </a:rPr>
              <a:t>Shallow ML vs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4766543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DA355-4E70-4FFF-9462-E28295682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566"/>
            <a:ext cx="12191999" cy="59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368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11B8F0-2E9E-41D6-8485-013BDAF45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859"/>
            <a:ext cx="12192000" cy="619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761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4A82A0-7197-4524-99F5-7C16F9C6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626"/>
            <a:ext cx="12192000" cy="62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364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58AC80A-40A1-4988-8091-DB52A83B5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859" y="58497"/>
            <a:ext cx="5930282" cy="674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79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9"/>
          <p:cNvSpPr txBox="1"/>
          <p:nvPr/>
        </p:nvSpPr>
        <p:spPr>
          <a:xfrm>
            <a:off x="352167" y="279300"/>
            <a:ext cx="11052000" cy="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In practice: Common to zero pad the border</a:t>
            </a:r>
            <a:endParaRPr sz="4000"/>
          </a:p>
        </p:txBody>
      </p:sp>
      <p:graphicFrame>
        <p:nvGraphicFramePr>
          <p:cNvPr id="620" name="Google Shape;620;p69"/>
          <p:cNvGraphicFramePr/>
          <p:nvPr/>
        </p:nvGraphicFramePr>
        <p:xfrm>
          <a:off x="503201" y="1262900"/>
          <a:ext cx="3573297" cy="5486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21" name="Google Shape;621;p69"/>
          <p:cNvSpPr txBox="1"/>
          <p:nvPr/>
        </p:nvSpPr>
        <p:spPr>
          <a:xfrm>
            <a:off x="4398833" y="1364500"/>
            <a:ext cx="7793200" cy="1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e.g. input 7x7</a:t>
            </a:r>
            <a:endParaRPr sz="2667"/>
          </a:p>
          <a:p>
            <a:r>
              <a:rPr lang="en" sz="2667" b="1"/>
              <a:t>3x3</a:t>
            </a:r>
            <a:r>
              <a:rPr lang="en" sz="2667"/>
              <a:t> filter, applied with </a:t>
            </a:r>
            <a:r>
              <a:rPr lang="en" sz="2667" b="1"/>
              <a:t>stride 1 </a:t>
            </a:r>
            <a:endParaRPr sz="2667" b="1"/>
          </a:p>
          <a:p>
            <a:r>
              <a:rPr lang="en" sz="2667" b="1"/>
              <a:t>pad with 1 pixel</a:t>
            </a:r>
            <a:r>
              <a:rPr lang="en" sz="2667"/>
              <a:t> border =&gt; what is the output?</a:t>
            </a:r>
            <a:endParaRPr sz="2667"/>
          </a:p>
          <a:p>
            <a:endParaRPr sz="2667"/>
          </a:p>
          <a:p>
            <a:endParaRPr sz="2667"/>
          </a:p>
        </p:txBody>
      </p:sp>
      <p:sp>
        <p:nvSpPr>
          <p:cNvPr id="622" name="Google Shape;622;p69"/>
          <p:cNvSpPr txBox="1"/>
          <p:nvPr/>
        </p:nvSpPr>
        <p:spPr>
          <a:xfrm>
            <a:off x="6695433" y="4282700"/>
            <a:ext cx="3856800" cy="1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/>
              <a:t>(recall:)</a:t>
            </a:r>
            <a:endParaRPr sz="3200"/>
          </a:p>
          <a:p>
            <a:r>
              <a:rPr lang="en" sz="3200"/>
              <a:t>(N - F) / stride + 1</a:t>
            </a:r>
            <a:endParaRPr sz="2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0"/>
          <p:cNvSpPr txBox="1"/>
          <p:nvPr/>
        </p:nvSpPr>
        <p:spPr>
          <a:xfrm>
            <a:off x="352167" y="279300"/>
            <a:ext cx="11052000" cy="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In practice: Common to zero pad the border</a:t>
            </a:r>
            <a:endParaRPr sz="4000"/>
          </a:p>
        </p:txBody>
      </p:sp>
      <p:graphicFrame>
        <p:nvGraphicFramePr>
          <p:cNvPr id="628" name="Google Shape;628;p70"/>
          <p:cNvGraphicFramePr/>
          <p:nvPr/>
        </p:nvGraphicFramePr>
        <p:xfrm>
          <a:off x="503201" y="1262900"/>
          <a:ext cx="3573297" cy="5486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29" name="Google Shape;629;p70"/>
          <p:cNvSpPr txBox="1"/>
          <p:nvPr/>
        </p:nvSpPr>
        <p:spPr>
          <a:xfrm>
            <a:off x="4398833" y="1364500"/>
            <a:ext cx="7793200" cy="1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e.g. input 7x7</a:t>
            </a:r>
            <a:endParaRPr sz="2667"/>
          </a:p>
          <a:p>
            <a:r>
              <a:rPr lang="en" sz="2667" b="1"/>
              <a:t>3x3</a:t>
            </a:r>
            <a:r>
              <a:rPr lang="en" sz="2667"/>
              <a:t> filter, applied with </a:t>
            </a:r>
            <a:r>
              <a:rPr lang="en" sz="2667" b="1"/>
              <a:t>stride 1 </a:t>
            </a:r>
            <a:endParaRPr sz="2667" b="1"/>
          </a:p>
          <a:p>
            <a:r>
              <a:rPr lang="en" sz="2667" b="1"/>
              <a:t>pad with 1 pixel</a:t>
            </a:r>
            <a:r>
              <a:rPr lang="en" sz="2667"/>
              <a:t> border =&gt; what is the output?</a:t>
            </a:r>
            <a:endParaRPr sz="2667"/>
          </a:p>
          <a:p>
            <a:endParaRPr sz="2667"/>
          </a:p>
          <a:p>
            <a:r>
              <a:rPr lang="en" sz="2667" b="1"/>
              <a:t>7x7 output!</a:t>
            </a:r>
            <a:endParaRPr sz="2667" b="1"/>
          </a:p>
          <a:p>
            <a:endParaRPr sz="2667"/>
          </a:p>
          <a:p>
            <a:endParaRPr sz="2667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1"/>
          <p:cNvSpPr txBox="1"/>
          <p:nvPr/>
        </p:nvSpPr>
        <p:spPr>
          <a:xfrm>
            <a:off x="352167" y="279300"/>
            <a:ext cx="11052000" cy="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In practice: Common to zero pad the border</a:t>
            </a:r>
            <a:endParaRPr sz="4000"/>
          </a:p>
        </p:txBody>
      </p:sp>
      <p:graphicFrame>
        <p:nvGraphicFramePr>
          <p:cNvPr id="635" name="Google Shape;635;p71"/>
          <p:cNvGraphicFramePr/>
          <p:nvPr/>
        </p:nvGraphicFramePr>
        <p:xfrm>
          <a:off x="503201" y="1262900"/>
          <a:ext cx="3573297" cy="5486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70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36" name="Google Shape;636;p71"/>
          <p:cNvSpPr txBox="1"/>
          <p:nvPr/>
        </p:nvSpPr>
        <p:spPr>
          <a:xfrm>
            <a:off x="4398833" y="1364500"/>
            <a:ext cx="7793200" cy="1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e.g. input 7x7</a:t>
            </a:r>
            <a:endParaRPr sz="2667"/>
          </a:p>
          <a:p>
            <a:r>
              <a:rPr lang="en" sz="2667" b="1"/>
              <a:t>3x3</a:t>
            </a:r>
            <a:r>
              <a:rPr lang="en" sz="2667"/>
              <a:t> filter, applied with </a:t>
            </a:r>
            <a:r>
              <a:rPr lang="en" sz="2667" b="1"/>
              <a:t>stride 1 </a:t>
            </a:r>
            <a:endParaRPr sz="2667" b="1"/>
          </a:p>
          <a:p>
            <a:r>
              <a:rPr lang="en" sz="2667" b="1"/>
              <a:t>pad with 1 pixel</a:t>
            </a:r>
            <a:r>
              <a:rPr lang="en" sz="2667"/>
              <a:t> border =&gt; what is the output?</a:t>
            </a:r>
            <a:endParaRPr sz="2667"/>
          </a:p>
          <a:p>
            <a:endParaRPr sz="2667"/>
          </a:p>
          <a:p>
            <a:r>
              <a:rPr lang="en" sz="2667" b="1"/>
              <a:t>7x7 output!</a:t>
            </a:r>
            <a:endParaRPr sz="2667" b="1"/>
          </a:p>
          <a:p>
            <a:r>
              <a:rPr lang="en" sz="2667"/>
              <a:t>in general, common to see CONV layers with stride 1, filters of size FxF, and zero-padding with (F-1)/2. (will preserve size spatially)</a:t>
            </a:r>
            <a:endParaRPr sz="2667"/>
          </a:p>
          <a:p>
            <a:r>
              <a:rPr lang="en" sz="2667"/>
              <a:t>e.g. F = 3 =&gt; zero pad with 1</a:t>
            </a:r>
            <a:endParaRPr sz="2667"/>
          </a:p>
          <a:p>
            <a:r>
              <a:rPr lang="en" sz="2667"/>
              <a:t>       F = 5 =&gt; zero pad with 2</a:t>
            </a:r>
            <a:endParaRPr sz="2667"/>
          </a:p>
          <a:p>
            <a:r>
              <a:rPr lang="en" sz="2667"/>
              <a:t>       F = 7 =&gt; zero pad with 3</a:t>
            </a:r>
            <a:endParaRPr sz="2667"/>
          </a:p>
          <a:p>
            <a:endParaRPr sz="2667"/>
          </a:p>
          <a:p>
            <a:endParaRPr sz="2667"/>
          </a:p>
          <a:p>
            <a:endParaRPr sz="2667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418" y="952500"/>
            <a:ext cx="102235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418" y="952500"/>
            <a:ext cx="10223500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73"/>
          <p:cNvSpPr txBox="1"/>
          <p:nvPr/>
        </p:nvSpPr>
        <p:spPr>
          <a:xfrm>
            <a:off x="5988833" y="996300"/>
            <a:ext cx="5203200" cy="2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>
                <a:solidFill>
                  <a:srgbClr val="FF0000"/>
                </a:solidFill>
              </a:rPr>
              <a:t>Common settings:</a:t>
            </a:r>
            <a:endParaRPr sz="2000">
              <a:solidFill>
                <a:srgbClr val="FF0000"/>
              </a:solidFill>
            </a:endParaRPr>
          </a:p>
          <a:p>
            <a:endParaRPr sz="2000">
              <a:solidFill>
                <a:srgbClr val="FF0000"/>
              </a:solidFill>
            </a:endParaRPr>
          </a:p>
          <a:p>
            <a:r>
              <a:rPr lang="en" sz="2000">
                <a:solidFill>
                  <a:srgbClr val="FF0000"/>
                </a:solidFill>
              </a:rPr>
              <a:t>K = (powers of 2, e.g. 32, 64, 128, 512)</a:t>
            </a:r>
            <a:endParaRPr sz="2000">
              <a:solidFill>
                <a:srgbClr val="FF0000"/>
              </a:solidFill>
            </a:endParaRPr>
          </a:p>
          <a:p>
            <a:pPr marL="609585" indent="-431789">
              <a:buClr>
                <a:srgbClr val="FF0000"/>
              </a:buClr>
              <a:buSzPts val="1500"/>
              <a:buChar char="-"/>
            </a:pPr>
            <a:r>
              <a:rPr lang="en" sz="2000">
                <a:solidFill>
                  <a:srgbClr val="FF0000"/>
                </a:solidFill>
              </a:rPr>
              <a:t>F = 3, S = 1, P = 1</a:t>
            </a:r>
            <a:endParaRPr sz="2000">
              <a:solidFill>
                <a:srgbClr val="FF0000"/>
              </a:solidFill>
            </a:endParaRPr>
          </a:p>
          <a:p>
            <a:pPr marL="609585" indent="-431789">
              <a:buClr>
                <a:srgbClr val="FF0000"/>
              </a:buClr>
              <a:buSzPts val="1500"/>
              <a:buChar char="-"/>
            </a:pPr>
            <a:r>
              <a:rPr lang="en" sz="2000">
                <a:solidFill>
                  <a:srgbClr val="FF0000"/>
                </a:solidFill>
              </a:rPr>
              <a:t>F = 5, S = 1, P = 2</a:t>
            </a:r>
            <a:endParaRPr sz="2000">
              <a:solidFill>
                <a:srgbClr val="FF0000"/>
              </a:solidFill>
            </a:endParaRPr>
          </a:p>
          <a:p>
            <a:pPr marL="609585" indent="-431789">
              <a:buClr>
                <a:srgbClr val="FF0000"/>
              </a:buClr>
              <a:buSzPts val="1500"/>
              <a:buChar char="-"/>
            </a:pPr>
            <a:r>
              <a:rPr lang="en" sz="2000">
                <a:solidFill>
                  <a:srgbClr val="FF0000"/>
                </a:solidFill>
              </a:rPr>
              <a:t>F = 5, S = 2, P = ? (whatever fits)</a:t>
            </a:r>
            <a:endParaRPr sz="2000">
              <a:solidFill>
                <a:srgbClr val="FF0000"/>
              </a:solidFill>
            </a:endParaRPr>
          </a:p>
          <a:p>
            <a:pPr marL="609585" indent="-431789">
              <a:buClr>
                <a:srgbClr val="FF0000"/>
              </a:buClr>
              <a:buSzPts val="1500"/>
              <a:buChar char="-"/>
            </a:pPr>
            <a:r>
              <a:rPr lang="en" sz="2000">
                <a:solidFill>
                  <a:srgbClr val="FF0000"/>
                </a:solidFill>
              </a:rPr>
              <a:t>F = 1, S = 1, P = 0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667" name="Google Shape;667;p73"/>
          <p:cNvSpPr/>
          <p:nvPr/>
        </p:nvSpPr>
        <p:spPr>
          <a:xfrm>
            <a:off x="1676000" y="2168933"/>
            <a:ext cx="3954800" cy="1236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26DFD9-F12B-4B1E-BA6D-22B2F0AD7C65}"/>
              </a:ext>
            </a:extLst>
          </p:cNvPr>
          <p:cNvSpPr txBox="1"/>
          <p:nvPr/>
        </p:nvSpPr>
        <p:spPr>
          <a:xfrm>
            <a:off x="1204404" y="2875002"/>
            <a:ext cx="9783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hlinkClick r:id="rId2"/>
              </a:rPr>
              <a:t>2D Visualization on CNN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3606971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6E5134-B139-4FA6-BE22-705C02408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215"/>
            <a:ext cx="12177703" cy="59505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29BC02-7541-4794-BA34-0961C599FED7}"/>
              </a:ext>
            </a:extLst>
          </p:cNvPr>
          <p:cNvSpPr/>
          <p:nvPr/>
        </p:nvSpPr>
        <p:spPr>
          <a:xfrm>
            <a:off x="553373" y="2005448"/>
            <a:ext cx="10978720" cy="826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56020-07D6-461E-BBE8-6C1C1CB7ECA6}"/>
              </a:ext>
            </a:extLst>
          </p:cNvPr>
          <p:cNvSpPr/>
          <p:nvPr/>
        </p:nvSpPr>
        <p:spPr>
          <a:xfrm>
            <a:off x="2657381" y="2831976"/>
            <a:ext cx="5581097" cy="2183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3D9910-2B0D-44E5-B0B8-B2EB932F2403}"/>
              </a:ext>
            </a:extLst>
          </p:cNvPr>
          <p:cNvSpPr/>
          <p:nvPr/>
        </p:nvSpPr>
        <p:spPr>
          <a:xfrm>
            <a:off x="846337" y="5086905"/>
            <a:ext cx="10428304" cy="1313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310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72A8-98DA-4B94-81A6-0AA70A98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14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Dropout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DEFC2F8-67B5-48A9-85A5-E61B99EDF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4157"/>
            <a:ext cx="10515599" cy="519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262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238973-E0C9-40A1-B254-8946B17C8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60" y="643466"/>
            <a:ext cx="956227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40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tx1"/>
                </a:solidFill>
              </a:rPr>
              <a:pPr/>
              <a:t>72</a:t>
            </a:fld>
            <a:endParaRPr>
              <a:solidFill>
                <a:schemeClr val="tx1"/>
              </a:solidFill>
            </a:endParaRPr>
          </a:p>
        </p:txBody>
      </p:sp>
      <p:sp>
        <p:nvSpPr>
          <p:cNvPr id="686" name="Google Shape;686;p76"/>
          <p:cNvSpPr txBox="1">
            <a:spLocks noGrp="1"/>
          </p:cNvSpPr>
          <p:nvPr>
            <p:ph type="title"/>
          </p:nvPr>
        </p:nvSpPr>
        <p:spPr>
          <a:xfrm>
            <a:off x="415600" y="555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b="1">
                <a:latin typeface="Georgia"/>
                <a:ea typeface="Georgia"/>
                <a:cs typeface="Georgia"/>
                <a:sym typeface="Georgia"/>
              </a:rPr>
              <a:t>Pooling Layer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88" name="Google Shape;68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868" y="1797501"/>
            <a:ext cx="5662033" cy="44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6"/>
          <p:cNvSpPr txBox="1"/>
          <p:nvPr/>
        </p:nvSpPr>
        <p:spPr>
          <a:xfrm>
            <a:off x="296267" y="2011433"/>
            <a:ext cx="5584800" cy="2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396">
              <a:buClr>
                <a:srgbClr val="FFFFFF"/>
              </a:buClr>
              <a:buSzPts val="1800"/>
            </a:pPr>
            <a:r>
              <a:rPr lang="en-IN" sz="2800" dirty="0"/>
              <a:t>Makes the representation smaller and more manageable</a:t>
            </a:r>
          </a:p>
          <a:p>
            <a:pPr marL="152396">
              <a:buClr>
                <a:srgbClr val="FFFFFF"/>
              </a:buClr>
              <a:buSzPts val="1800"/>
            </a:pPr>
            <a:endParaRPr lang="en-IN" sz="2800" dirty="0"/>
          </a:p>
          <a:p>
            <a:pPr marL="152396">
              <a:buClr>
                <a:srgbClr val="FFFFFF"/>
              </a:buClr>
              <a:buSzPts val="1800"/>
            </a:pPr>
            <a:r>
              <a:rPr lang="en-IN" sz="2800" dirty="0"/>
              <a:t>Operates over each activation map independently</a:t>
            </a:r>
            <a:endParaRPr sz="28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7"/>
          <p:cNvSpPr txBox="1">
            <a:spLocks noGrp="1"/>
          </p:cNvSpPr>
          <p:nvPr>
            <p:ph type="title"/>
          </p:nvPr>
        </p:nvSpPr>
        <p:spPr>
          <a:xfrm>
            <a:off x="415600" y="555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b="1">
                <a:latin typeface="Georgia"/>
                <a:ea typeface="Georgia"/>
                <a:cs typeface="Georgia"/>
                <a:sym typeface="Georgia"/>
              </a:rPr>
              <a:t>Max Pooling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697" name="Google Shape;697;p77"/>
          <p:cNvGraphicFramePr/>
          <p:nvPr/>
        </p:nvGraphicFramePr>
        <p:xfrm>
          <a:off x="1958318" y="2166667"/>
          <a:ext cx="3231332" cy="323133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8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78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1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1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2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4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8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5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6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7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8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8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3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2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1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0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8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1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2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3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4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8" name="Google Shape;698;p77"/>
          <p:cNvSpPr txBox="1"/>
          <p:nvPr/>
        </p:nvSpPr>
        <p:spPr>
          <a:xfrm>
            <a:off x="1930784" y="1487233"/>
            <a:ext cx="3489600" cy="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Single depth slice</a:t>
            </a:r>
            <a:endParaRPr sz="3200"/>
          </a:p>
        </p:txBody>
      </p:sp>
      <p:cxnSp>
        <p:nvCxnSpPr>
          <p:cNvPr id="699" name="Google Shape;699;p77"/>
          <p:cNvCxnSpPr/>
          <p:nvPr/>
        </p:nvCxnSpPr>
        <p:spPr>
          <a:xfrm rot="10800000">
            <a:off x="1545551" y="2206333"/>
            <a:ext cx="0" cy="31520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0" name="Google Shape;700;p77"/>
          <p:cNvSpPr txBox="1"/>
          <p:nvPr/>
        </p:nvSpPr>
        <p:spPr>
          <a:xfrm>
            <a:off x="1058351" y="2372167"/>
            <a:ext cx="519600" cy="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x</a:t>
            </a:r>
            <a:endParaRPr sz="3200"/>
          </a:p>
        </p:txBody>
      </p:sp>
      <p:cxnSp>
        <p:nvCxnSpPr>
          <p:cNvPr id="701" name="Google Shape;701;p77"/>
          <p:cNvCxnSpPr/>
          <p:nvPr/>
        </p:nvCxnSpPr>
        <p:spPr>
          <a:xfrm>
            <a:off x="1922984" y="5821300"/>
            <a:ext cx="33020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2" name="Google Shape;702;p77"/>
          <p:cNvSpPr txBox="1"/>
          <p:nvPr/>
        </p:nvSpPr>
        <p:spPr>
          <a:xfrm>
            <a:off x="4526017" y="5728433"/>
            <a:ext cx="519600" cy="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y</a:t>
            </a:r>
            <a:endParaRPr sz="3200"/>
          </a:p>
        </p:txBody>
      </p:sp>
      <p:cxnSp>
        <p:nvCxnSpPr>
          <p:cNvPr id="703" name="Google Shape;703;p77"/>
          <p:cNvCxnSpPr/>
          <p:nvPr/>
        </p:nvCxnSpPr>
        <p:spPr>
          <a:xfrm>
            <a:off x="5693251" y="3782333"/>
            <a:ext cx="2710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4" name="Google Shape;704;p77"/>
          <p:cNvSpPr txBox="1"/>
          <p:nvPr/>
        </p:nvSpPr>
        <p:spPr>
          <a:xfrm>
            <a:off x="5570017" y="2671767"/>
            <a:ext cx="3567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max pool with </a:t>
            </a:r>
            <a:endParaRPr sz="2400"/>
          </a:p>
          <a:p>
            <a:r>
              <a:rPr lang="en" sz="2400"/>
              <a:t>2x2 filters and stride 2</a:t>
            </a:r>
            <a:endParaRPr sz="2400"/>
          </a:p>
        </p:txBody>
      </p:sp>
      <p:graphicFrame>
        <p:nvGraphicFramePr>
          <p:cNvPr id="705" name="Google Shape;705;p77"/>
          <p:cNvGraphicFramePr/>
          <p:nvPr/>
        </p:nvGraphicFramePr>
        <p:xfrm>
          <a:off x="9517984" y="2922567"/>
          <a:ext cx="1615666" cy="161566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78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6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8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8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3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4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8"/>
          <p:cNvSpPr txBox="1">
            <a:spLocks noGrp="1"/>
          </p:cNvSpPr>
          <p:nvPr>
            <p:ph type="title"/>
          </p:nvPr>
        </p:nvSpPr>
        <p:spPr>
          <a:xfrm>
            <a:off x="415600" y="555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b="1">
                <a:latin typeface="Georgia"/>
                <a:ea typeface="Georgia"/>
                <a:cs typeface="Georgia"/>
                <a:sym typeface="Georgia"/>
              </a:rPr>
              <a:t>Max Pooling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13" name="Google Shape;71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17" y="1856784"/>
            <a:ext cx="7300315" cy="36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8"/>
          <p:cNvSpPr txBox="1"/>
          <p:nvPr/>
        </p:nvSpPr>
        <p:spPr>
          <a:xfrm>
            <a:off x="8152800" y="2241624"/>
            <a:ext cx="4039200" cy="41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Common settings:</a:t>
            </a:r>
            <a:endParaRPr sz="2400">
              <a:solidFill>
                <a:srgbClr val="FF0000"/>
              </a:solidFill>
            </a:endParaRPr>
          </a:p>
          <a:p>
            <a:endParaRPr sz="2400">
              <a:solidFill>
                <a:srgbClr val="FF0000"/>
              </a:solidFill>
            </a:endParaRPr>
          </a:p>
          <a:p>
            <a:r>
              <a:rPr lang="en" sz="2400">
                <a:solidFill>
                  <a:srgbClr val="FF0000"/>
                </a:solidFill>
              </a:rPr>
              <a:t>F = 2, S = 2</a:t>
            </a:r>
            <a:endParaRPr sz="2400">
              <a:solidFill>
                <a:srgbClr val="FF0000"/>
              </a:solidFill>
            </a:endParaRPr>
          </a:p>
          <a:p>
            <a:r>
              <a:rPr lang="en" sz="2400">
                <a:solidFill>
                  <a:srgbClr val="FF0000"/>
                </a:solidFill>
              </a:rPr>
              <a:t>F = 3, S = 2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35FEA0-0248-4FA9-B802-22B37A4C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825"/>
            <a:ext cx="12192000" cy="59323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85DE23-387F-43DF-B192-5C3C0B80B1C2}"/>
              </a:ext>
            </a:extLst>
          </p:cNvPr>
          <p:cNvSpPr/>
          <p:nvPr/>
        </p:nvSpPr>
        <p:spPr>
          <a:xfrm>
            <a:off x="612559" y="3746376"/>
            <a:ext cx="10875146" cy="1313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86B3D1-186E-4E88-95F3-8E9DEAFE7588}"/>
              </a:ext>
            </a:extLst>
          </p:cNvPr>
          <p:cNvSpPr/>
          <p:nvPr/>
        </p:nvSpPr>
        <p:spPr>
          <a:xfrm>
            <a:off x="612559" y="5237825"/>
            <a:ext cx="10662082" cy="470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745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33750A-B762-4AFB-9E8C-A937D14A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717"/>
            <a:ext cx="12191999" cy="595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89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1549</Words>
  <Application>Microsoft Office PowerPoint</Application>
  <PresentationFormat>Widescreen</PresentationFormat>
  <Paragraphs>338</Paragraphs>
  <Slides>74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&amp;quot</vt:lpstr>
      <vt:lpstr>Arial</vt:lpstr>
      <vt:lpstr>Calibri</vt:lpstr>
      <vt:lpstr>Calibri Light</vt:lpstr>
      <vt:lpstr>Consolas</vt:lpstr>
      <vt:lpstr>Cooper Black</vt:lpstr>
      <vt:lpstr>Georgia</vt:lpstr>
      <vt:lpstr>Roboto</vt:lpstr>
      <vt:lpstr>Times New Roman</vt:lpstr>
      <vt:lpstr>Office Theme</vt:lpstr>
      <vt:lpstr>PowerPoint Presentation</vt:lpstr>
      <vt:lpstr>You know How typical Neural network looks like..</vt:lpstr>
      <vt:lpstr>PowerPoint Presentation</vt:lpstr>
      <vt:lpstr>PowerPoint Presentation</vt:lpstr>
      <vt:lpstr>PowerPoint Presentation</vt:lpstr>
      <vt:lpstr>Shallow ML vs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Popular Deep Learning Libraries</vt:lpstr>
      <vt:lpstr>PowerPoint Presentation</vt:lpstr>
      <vt:lpstr>What’s a tensor?</vt:lpstr>
      <vt:lpstr>Data Flow Graphs</vt:lpstr>
      <vt:lpstr>Getting Started</vt:lpstr>
      <vt:lpstr>import tensorflow as tf</vt:lpstr>
      <vt:lpstr>Data Flow Graphs</vt:lpstr>
      <vt:lpstr>Data Flow Graphs</vt:lpstr>
      <vt:lpstr>Because we haven’t created a session!</vt:lpstr>
      <vt:lpstr>Data Flow Graphs</vt:lpstr>
      <vt:lpstr>We can select which operation to perform within tf.Session()</vt:lpstr>
      <vt:lpstr>Subgraphs</vt:lpstr>
      <vt:lpstr>Distributed Computation</vt:lpstr>
      <vt:lpstr>What if I want to build more  than one graph?</vt:lpstr>
      <vt:lpstr>Yeah, You can  But you shouldn’t</vt:lpstr>
      <vt:lpstr>Multiple graphs require multiple sessions, each will try to use all available resources by default Can't pass data between them without passing them through python/numpy, which doesn't work in distributed    It’s better to have disconnected subgraphs within one graph</vt:lpstr>
      <vt:lpstr>Why Graphs (TensorFlow)</vt:lpstr>
      <vt:lpstr>Convolutional Neural Networks (CNNs)</vt:lpstr>
      <vt:lpstr>PowerPoint Presentation</vt:lpstr>
      <vt:lpstr>Convolutional Neural Networks</vt:lpstr>
      <vt:lpstr>Convolution Layer</vt:lpstr>
      <vt:lpstr>PowerPoint Presentation</vt:lpstr>
      <vt:lpstr>Convolution Layer</vt:lpstr>
      <vt:lpstr>PowerPoint Presentation</vt:lpstr>
      <vt:lpstr>Convolution 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Dropout</vt:lpstr>
      <vt:lpstr>PowerPoint Presentation</vt:lpstr>
      <vt:lpstr>Pooling Layer</vt:lpstr>
      <vt:lpstr>Max Pooling</vt:lpstr>
      <vt:lpstr>Max Pooling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Siddhesh Gunjal</dc:creator>
  <cp:lastModifiedBy>Siddhesh Gunjal</cp:lastModifiedBy>
  <cp:revision>15</cp:revision>
  <dcterms:created xsi:type="dcterms:W3CDTF">2019-11-23T05:13:51Z</dcterms:created>
  <dcterms:modified xsi:type="dcterms:W3CDTF">2021-01-24T09:27:20Z</dcterms:modified>
</cp:coreProperties>
</file>